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6" r:id="rId1"/>
  </p:sldMasterIdLst>
  <p:notesMasterIdLst>
    <p:notesMasterId r:id="rId37"/>
  </p:notesMasterIdLst>
  <p:handoutMasterIdLst>
    <p:handoutMasterId r:id="rId38"/>
  </p:handoutMasterIdLst>
  <p:sldIdLst>
    <p:sldId id="333" r:id="rId2"/>
    <p:sldId id="279" r:id="rId3"/>
    <p:sldId id="334" r:id="rId4"/>
    <p:sldId id="323" r:id="rId5"/>
    <p:sldId id="318" r:id="rId6"/>
    <p:sldId id="339" r:id="rId7"/>
    <p:sldId id="338" r:id="rId8"/>
    <p:sldId id="327" r:id="rId9"/>
    <p:sldId id="332" r:id="rId10"/>
    <p:sldId id="320" r:id="rId11"/>
    <p:sldId id="329" r:id="rId12"/>
    <p:sldId id="280" r:id="rId13"/>
    <p:sldId id="326" r:id="rId14"/>
    <p:sldId id="324" r:id="rId15"/>
    <p:sldId id="325" r:id="rId16"/>
    <p:sldId id="307" r:id="rId17"/>
    <p:sldId id="330" r:id="rId18"/>
    <p:sldId id="308" r:id="rId19"/>
    <p:sldId id="309" r:id="rId20"/>
    <p:sldId id="331" r:id="rId21"/>
    <p:sldId id="336" r:id="rId22"/>
    <p:sldId id="337" r:id="rId23"/>
    <p:sldId id="306" r:id="rId24"/>
    <p:sldId id="312" r:id="rId25"/>
    <p:sldId id="321" r:id="rId26"/>
    <p:sldId id="313" r:id="rId27"/>
    <p:sldId id="322" r:id="rId28"/>
    <p:sldId id="314" r:id="rId29"/>
    <p:sldId id="311" r:id="rId30"/>
    <p:sldId id="316" r:id="rId31"/>
    <p:sldId id="315" r:id="rId32"/>
    <p:sldId id="317" r:id="rId33"/>
    <p:sldId id="319" r:id="rId34"/>
    <p:sldId id="335" r:id="rId35"/>
    <p:sldId id="256" r:id="rId36"/>
  </p:sldIdLst>
  <p:sldSz cx="9144000" cy="5143500" type="screen16x9"/>
  <p:notesSz cx="6858000" cy="9144000"/>
  <p:defaultTextStyle>
    <a:defPPr>
      <a:defRPr lang="en-US"/>
    </a:defPPr>
    <a:lvl1pPr marL="0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39598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879196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18793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758391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197989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637587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077184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516783" algn="l" defTabSz="43959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507">
          <p15:clr>
            <a:srgbClr val="A4A3A4"/>
          </p15:clr>
        </p15:guide>
        <p15:guide id="2" orient="horz" pos="3016">
          <p15:clr>
            <a:srgbClr val="A4A3A4"/>
          </p15:clr>
        </p15:guide>
        <p15:guide id="3" orient="horz" pos="233">
          <p15:clr>
            <a:srgbClr val="A4A3A4"/>
          </p15:clr>
        </p15:guide>
        <p15:guide id="4" orient="horz" pos="1061">
          <p15:clr>
            <a:srgbClr val="A4A3A4"/>
          </p15:clr>
        </p15:guide>
        <p15:guide id="5" pos="5468">
          <p15:clr>
            <a:srgbClr val="A4A3A4"/>
          </p15:clr>
        </p15:guide>
        <p15:guide id="6" pos="2874">
          <p15:clr>
            <a:srgbClr val="A4A3A4"/>
          </p15:clr>
        </p15:guide>
        <p15:guide id="7" pos="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ary Orenstei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00"/>
    <a:srgbClr val="FF3300"/>
    <a:srgbClr val="FF6600"/>
    <a:srgbClr val="CCD9E9"/>
    <a:srgbClr val="000000"/>
    <a:srgbClr val="741C21"/>
    <a:srgbClr val="CD222B"/>
    <a:srgbClr val="00AEE3"/>
    <a:srgbClr val="1586C1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 autoAdjust="0"/>
    <p:restoredTop sz="62246" autoAdjust="0"/>
  </p:normalViewPr>
  <p:slideViewPr>
    <p:cSldViewPr snapToGrid="0" showGuides="1">
      <p:cViewPr varScale="1">
        <p:scale>
          <a:sx n="44" d="100"/>
          <a:sy n="44" d="100"/>
        </p:scale>
        <p:origin x="-1792" y="-104"/>
      </p:cViewPr>
      <p:guideLst>
        <p:guide orient="horz" pos="2507"/>
        <p:guide orient="horz" pos="3016"/>
        <p:guide orient="horz" pos="233"/>
        <p:guide orient="horz" pos="1061"/>
        <p:guide pos="5468"/>
        <p:guide pos="2874"/>
        <p:guide pos="2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4" d="100"/>
        <a:sy n="214" d="100"/>
      </p:scale>
      <p:origin x="0" y="21536"/>
    </p:cViewPr>
  </p:sorterViewPr>
  <p:notesViewPr>
    <p:cSldViewPr snapToGrid="0" snapToObjects="1">
      <p:cViewPr varScale="1">
        <p:scale>
          <a:sx n="139" d="100"/>
          <a:sy n="139" d="100"/>
        </p:scale>
        <p:origin x="-667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commentAuthors" Target="commentAuthors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0FC77-65A1-CB40-A113-9CC89795C62F}" type="datetimeFigureOut">
              <a:rPr lang="en-US" smtClean="0"/>
              <a:t>8/9/15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46C84-2ECD-DB45-959B-CB6B13D163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9221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9D57C-DFC8-4B4B-A142-D0E121CAC635}" type="datetimeFigureOut">
              <a:rPr lang="en-US" smtClean="0"/>
              <a:t>8/9/15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AA0EFC-B410-DF48-A3D6-5C21FCCD98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408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39598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879196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18793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758391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197989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637587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077184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516783" algn="l" defTabSz="43959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 EXCITED!!!!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326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app.js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835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00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00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00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 and forth with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831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working</a:t>
            </a:r>
            <a:r>
              <a:rPr lang="en-US" baseline="0" dirty="0" smtClean="0"/>
              <a:t> demo</a:t>
            </a:r>
            <a:endParaRPr lang="en-US" dirty="0" smtClean="0"/>
          </a:p>
          <a:p>
            <a:r>
              <a:rPr lang="en-US" dirty="0" smtClean="0"/>
              <a:t>Back to code, </a:t>
            </a:r>
          </a:p>
          <a:p>
            <a:r>
              <a:rPr lang="en-US" dirty="0" smtClean="0"/>
              <a:t>show app.html</a:t>
            </a:r>
          </a:p>
          <a:p>
            <a:r>
              <a:rPr lang="en-US" dirty="0" smtClean="0"/>
              <a:t>Show new-item.js &amp; new-item.html</a:t>
            </a:r>
          </a:p>
          <a:p>
            <a:r>
              <a:rPr lang="en-US" dirty="0" smtClean="0"/>
              <a:t>Show todo-list.js &amp; html</a:t>
            </a:r>
          </a:p>
          <a:p>
            <a:r>
              <a:rPr lang="en-US" dirty="0" smtClean="0"/>
              <a:t>	when talking about binding to properties,</a:t>
            </a:r>
            <a:r>
              <a:rPr lang="en-US" baseline="0" dirty="0" smtClean="0"/>
              <a:t> show next 3 slides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402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to show:</a:t>
            </a:r>
          </a:p>
          <a:p>
            <a:r>
              <a:rPr lang="en-US" dirty="0" smtClean="0"/>
              <a:t>http://plnkr.co/edit/VS6Fw9Cl9O6FFPWPEFzl?p=preview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6329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custom event if time permits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81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Who uses ng1</a:t>
            </a:r>
          </a:p>
          <a:p>
            <a:r>
              <a:rPr lang="en-US" dirty="0" smtClean="0"/>
              <a:t>How big?  5k LOC?  20k? 50k? 100k?</a:t>
            </a:r>
          </a:p>
          <a:p>
            <a:r>
              <a:rPr lang="en-US" dirty="0" smtClean="0"/>
              <a:t>Who has used react? In production?</a:t>
            </a:r>
          </a:p>
          <a:p>
            <a:r>
              <a:rPr lang="en-US" dirty="0" smtClean="0"/>
              <a:t>Who primarily</a:t>
            </a:r>
            <a:r>
              <a:rPr lang="en-US" baseline="0" dirty="0" smtClean="0"/>
              <a:t> does front end? </a:t>
            </a:r>
          </a:p>
          <a:p>
            <a:r>
              <a:rPr lang="en-US" baseline="0" dirty="0" smtClean="0"/>
              <a:t>Who is full stack?</a:t>
            </a:r>
            <a:endParaRPr lang="en-US" dirty="0" smtClean="0"/>
          </a:p>
          <a:p>
            <a:r>
              <a:rPr lang="en-US" dirty="0" smtClean="0"/>
              <a:t>Who has encountered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perf</a:t>
            </a:r>
            <a:r>
              <a:rPr lang="en-US" baseline="0" dirty="0" smtClean="0"/>
              <a:t> problems?</a:t>
            </a:r>
          </a:p>
          <a:p>
            <a:r>
              <a:rPr lang="en-US" baseline="0" dirty="0" smtClean="0"/>
              <a:t>Who feels like we need an ng2?</a:t>
            </a:r>
          </a:p>
          <a:p>
            <a:r>
              <a:rPr lang="en-US" baseline="0" dirty="0" smtClean="0"/>
              <a:t>What </a:t>
            </a:r>
            <a:r>
              <a:rPr lang="en-US" baseline="0" dirty="0" err="1" smtClean="0"/>
              <a:t>probs</a:t>
            </a:r>
            <a:r>
              <a:rPr lang="en-US" baseline="0" dirty="0" smtClean="0"/>
              <a:t> do you have with ng1?</a:t>
            </a:r>
          </a:p>
          <a:p>
            <a:r>
              <a:rPr lang="en-US" baseline="0" dirty="0" smtClean="0"/>
              <a:t>What do you want in ng2?</a:t>
            </a:r>
          </a:p>
          <a:p>
            <a:r>
              <a:rPr lang="en-US" baseline="0" dirty="0" smtClean="0"/>
              <a:t>Who has seen anything about angular 2?</a:t>
            </a:r>
          </a:p>
          <a:p>
            <a:r>
              <a:rPr lang="en-US" baseline="0" dirty="0" smtClean="0"/>
              <a:t>Who is using/has used ES6 in a prod app?</a:t>
            </a:r>
          </a:p>
          <a:p>
            <a:r>
              <a:rPr lang="en-US" baseline="0" dirty="0" smtClean="0"/>
              <a:t>Who has used es6 at all?</a:t>
            </a:r>
          </a:p>
          <a:p>
            <a:r>
              <a:rPr lang="en-US" baseline="0" dirty="0" smtClean="0"/>
              <a:t>What do you think of ES6?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104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Difficult to find a combination of tools that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104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Angular Team built NG2 to be a forward looking framework. Something that would still be relevant in 5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439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use a watcher to make this painless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045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Bad: adds load to client. Useful only for demo</a:t>
            </a:r>
            <a:r>
              <a:rPr lang="en-US" baseline="0" dirty="0" smtClean="0"/>
              <a:t> projects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969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Around 15 </a:t>
            </a:r>
            <a:r>
              <a:rPr lang="en-US" baseline="0" dirty="0" err="1" smtClean="0"/>
              <a:t>mins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33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Around 15 </a:t>
            </a:r>
            <a:r>
              <a:rPr lang="en-US" baseline="0" dirty="0" err="1" smtClean="0"/>
              <a:t>mins</a:t>
            </a:r>
            <a:endParaRPr lang="en-US" baseline="0" dirty="0" smtClean="0"/>
          </a:p>
          <a:p>
            <a:r>
              <a:rPr lang="en-US" baseline="0" dirty="0" smtClean="0"/>
              <a:t>START ON DEMO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 index.html</a:t>
            </a:r>
          </a:p>
          <a:p>
            <a:r>
              <a:rPr lang="en-US" baseline="0" dirty="0" smtClean="0"/>
              <a:t>Then app.js</a:t>
            </a:r>
          </a:p>
          <a:p>
            <a:r>
              <a:rPr lang="en-US" baseline="0" dirty="0" smtClean="0"/>
              <a:t>Show next slide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482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53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469900" y="790863"/>
            <a:ext cx="8204200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467032" y="4130963"/>
            <a:ext cx="8226323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67032" y="1536123"/>
            <a:ext cx="8226323" cy="1246332"/>
          </a:xfrm>
        </p:spPr>
        <p:txBody>
          <a:bodyPr/>
          <a:lstStyle>
            <a:lvl1pPr marL="0" indent="0" algn="ctr">
              <a:buFontTx/>
              <a:buNone/>
              <a:defRPr sz="320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222852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82271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032" y="2910032"/>
            <a:ext cx="8226323" cy="1142423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222852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82271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Subtitle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67032" y="790863"/>
            <a:ext cx="8226323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76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454027" y="1327355"/>
            <a:ext cx="2611523" cy="3172731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FontTx/>
              <a:buNone/>
              <a:defRPr sz="2400" baseline="0"/>
            </a:lvl1pPr>
            <a:lvl2pPr marL="222852" indent="0" algn="ctr">
              <a:buClr>
                <a:srgbClr val="FF6600"/>
              </a:buClr>
              <a:buFontTx/>
              <a:buNone/>
              <a:defRPr sz="2100"/>
            </a:lvl2pPr>
            <a:lvl3pPr marL="447228" indent="0" algn="ctr">
              <a:buClr>
                <a:srgbClr val="FF6600"/>
              </a:buClr>
              <a:buFontTx/>
              <a:buNone/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</p:txBody>
      </p:sp>
      <p:sp>
        <p:nvSpPr>
          <p:cNvPr id="12" name="Content Placeholder 12"/>
          <p:cNvSpPr>
            <a:spLocks noGrp="1"/>
          </p:cNvSpPr>
          <p:nvPr>
            <p:ph sz="quarter" idx="19" hasCustomPrompt="1"/>
          </p:nvPr>
        </p:nvSpPr>
        <p:spPr>
          <a:xfrm>
            <a:off x="3276600" y="1327355"/>
            <a:ext cx="2611523" cy="3172731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FontTx/>
              <a:buNone/>
              <a:defRPr sz="2400"/>
            </a:lvl1pPr>
            <a:lvl2pPr>
              <a:buClr>
                <a:srgbClr val="FF6600"/>
              </a:buClr>
              <a:defRPr sz="2100"/>
            </a:lvl2pPr>
            <a:lvl3pPr>
              <a:buClr>
                <a:srgbClr val="FF6600"/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</p:txBody>
      </p:sp>
      <p:sp>
        <p:nvSpPr>
          <p:cNvPr id="18" name="Content Placeholder 12"/>
          <p:cNvSpPr>
            <a:spLocks noGrp="1"/>
          </p:cNvSpPr>
          <p:nvPr>
            <p:ph sz="quarter" idx="20" hasCustomPrompt="1"/>
          </p:nvPr>
        </p:nvSpPr>
        <p:spPr>
          <a:xfrm>
            <a:off x="6086040" y="1327355"/>
            <a:ext cx="2611523" cy="3172731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FontTx/>
              <a:buNone/>
              <a:defRPr sz="2400"/>
            </a:lvl1pPr>
            <a:lvl2pPr>
              <a:buClr>
                <a:srgbClr val="FF6600"/>
              </a:buClr>
              <a:defRPr sz="2100"/>
            </a:lvl2pPr>
            <a:lvl3pPr>
              <a:buClr>
                <a:srgbClr val="FF6600"/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</p:txBody>
      </p:sp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72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Custo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26"/>
          <p:cNvSpPr/>
          <p:nvPr userDrawn="1"/>
        </p:nvSpPr>
        <p:spPr>
          <a:xfrm>
            <a:off x="5405224" y="1318637"/>
            <a:ext cx="3388094" cy="317946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28574" tIns="28575" rIns="28574" bIns="28575" anchor="ctr"/>
          <a:lstStyle/>
          <a:p>
            <a:pPr lvl="0">
              <a:defRPr sz="2400"/>
            </a:pPr>
            <a:endParaRPr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52344" y="1327356"/>
            <a:ext cx="4665010" cy="3172730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22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5576831" y="1479175"/>
            <a:ext cx="3023836" cy="2868708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49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Custo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26"/>
          <p:cNvSpPr/>
          <p:nvPr userDrawn="1"/>
        </p:nvSpPr>
        <p:spPr>
          <a:xfrm>
            <a:off x="5405224" y="1318637"/>
            <a:ext cx="3388094" cy="317946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28574" tIns="28575" rIns="28574" bIns="28575" anchor="ctr"/>
          <a:lstStyle/>
          <a:p>
            <a:pPr lvl="0">
              <a:defRPr sz="2400"/>
            </a:pPr>
            <a:endParaRPr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54026" y="1327356"/>
            <a:ext cx="4814426" cy="3172730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SzPct val="70000"/>
              <a:buFontTx/>
              <a:buNone/>
              <a:defRPr b="0" i="0" baseline="0">
                <a:latin typeface="Myriad Pro Light"/>
              </a:defRPr>
            </a:lvl1pPr>
            <a:lvl2pPr marL="222852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2pPr>
            <a:lvl3pPr marL="447228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3pPr>
            <a:lvl4pPr marL="662450" indent="0" algn="ctr">
              <a:buClr>
                <a:srgbClr val="FF6600"/>
              </a:buClr>
              <a:buSzPct val="70000"/>
              <a:buFontTx/>
              <a:buNone/>
              <a:defRPr sz="1800" b="0" i="0" baseline="0">
                <a:latin typeface="Helvetica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 Or Graphic</a:t>
            </a:r>
          </a:p>
        </p:txBody>
      </p:sp>
      <p:sp>
        <p:nvSpPr>
          <p:cNvPr id="17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5576831" y="1479175"/>
            <a:ext cx="3023836" cy="2868708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9578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Custo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5415643" y="4059169"/>
            <a:ext cx="3289388" cy="442575"/>
          </a:xfrm>
        </p:spPr>
        <p:txBody>
          <a:bodyPr/>
          <a:lstStyle>
            <a:lvl1pPr marL="0" indent="0" algn="ctr">
              <a:buFontTx/>
              <a:buNone/>
              <a:defRPr sz="1400" baseline="0"/>
            </a:lvl1pPr>
            <a:lvl2pPr marL="222852" indent="0" algn="r">
              <a:buFontTx/>
              <a:buNone/>
              <a:defRPr sz="1400"/>
            </a:lvl2pPr>
            <a:lvl3pPr marL="447228" indent="0" algn="r">
              <a:buFontTx/>
              <a:buNone/>
              <a:defRPr sz="1400"/>
            </a:lvl3pPr>
            <a:lvl4pPr marL="662450" indent="0" algn="r">
              <a:buFontTx/>
              <a:buNone/>
              <a:defRPr sz="1400"/>
            </a:lvl4pPr>
            <a:lvl5pPr marL="822719" indent="0" algn="r">
              <a:buFontTx/>
              <a:buNone/>
              <a:defRPr sz="1400"/>
            </a:lvl5pPr>
          </a:lstStyle>
          <a:p>
            <a:pPr lvl="0"/>
            <a:r>
              <a:rPr lang="en-US" dirty="0" smtClean="0"/>
              <a:t>Name, Title Or Caption</a:t>
            </a:r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52343" y="1327356"/>
            <a:ext cx="4814421" cy="3172730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6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5422624" y="1388464"/>
            <a:ext cx="3276876" cy="2584821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476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Custo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54537" y="1327356"/>
            <a:ext cx="4830302" cy="3172730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SzPct val="70000"/>
              <a:buFontTx/>
              <a:buNone/>
              <a:defRPr b="0" i="0" baseline="0">
                <a:latin typeface="Myriad Pro Light"/>
              </a:defRPr>
            </a:lvl1pPr>
            <a:lvl2pPr marL="222852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2pPr>
            <a:lvl3pPr marL="447228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3pPr>
            <a:lvl4pPr marL="662450" indent="0" algn="ctr">
              <a:buClr>
                <a:srgbClr val="FF6600"/>
              </a:buClr>
              <a:buSzPct val="70000"/>
              <a:buFontTx/>
              <a:buNone/>
              <a:defRPr sz="1800" b="0" i="0" baseline="0">
                <a:latin typeface="Helvetica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 Or Graphic</a:t>
            </a:r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5415643" y="4059169"/>
            <a:ext cx="3289388" cy="442575"/>
          </a:xfrm>
        </p:spPr>
        <p:txBody>
          <a:bodyPr/>
          <a:lstStyle>
            <a:lvl1pPr marL="0" indent="0" algn="ctr">
              <a:buFontTx/>
              <a:buNone/>
              <a:defRPr sz="1400" baseline="0"/>
            </a:lvl1pPr>
            <a:lvl2pPr marL="222852" indent="0" algn="r">
              <a:buFontTx/>
              <a:buNone/>
              <a:defRPr sz="1400"/>
            </a:lvl2pPr>
            <a:lvl3pPr marL="447228" indent="0" algn="r">
              <a:buFontTx/>
              <a:buNone/>
              <a:defRPr sz="1400"/>
            </a:lvl3pPr>
            <a:lvl4pPr marL="662450" indent="0" algn="r">
              <a:buFontTx/>
              <a:buNone/>
              <a:defRPr sz="1400"/>
            </a:lvl4pPr>
            <a:lvl5pPr marL="822719" indent="0" algn="r">
              <a:buFontTx/>
              <a:buNone/>
              <a:defRPr sz="1400"/>
            </a:lvl5pPr>
          </a:lstStyle>
          <a:p>
            <a:pPr lvl="0"/>
            <a:r>
              <a:rPr lang="en-US" dirty="0" smtClean="0"/>
              <a:t>Name, Title Or Caption</a:t>
            </a:r>
            <a:endParaRPr lang="en-US" dirty="0"/>
          </a:p>
        </p:txBody>
      </p:sp>
      <p:sp>
        <p:nvSpPr>
          <p:cNvPr id="18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5422624" y="1388464"/>
            <a:ext cx="3276876" cy="2584821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6233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3"/>
          <p:cNvSpPr>
            <a:spLocks noChangeArrowheads="1"/>
          </p:cNvSpPr>
          <p:nvPr userDrawn="1"/>
        </p:nvSpPr>
        <p:spPr bwMode="auto">
          <a:xfrm rot="16200000">
            <a:off x="860791" y="694529"/>
            <a:ext cx="3266058" cy="4514273"/>
          </a:xfrm>
          <a:custGeom>
            <a:avLst/>
            <a:gdLst>
              <a:gd name="connsiteX0" fmla="*/ 162974 w 6159259"/>
              <a:gd name="connsiteY0" fmla="*/ 0 h 7043258"/>
              <a:gd name="connsiteX1" fmla="*/ 5996285 w 6159259"/>
              <a:gd name="connsiteY1" fmla="*/ 0 h 7043258"/>
              <a:gd name="connsiteX2" fmla="*/ 6159259 w 6159259"/>
              <a:gd name="connsiteY2" fmla="*/ 162974 h 7043258"/>
              <a:gd name="connsiteX3" fmla="*/ 6159259 w 6159259"/>
              <a:gd name="connsiteY3" fmla="*/ 7043258 h 7043258"/>
              <a:gd name="connsiteX4" fmla="*/ 6159259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7043258 h 7043258"/>
              <a:gd name="connsiteX7" fmla="*/ 0 w 6159259"/>
              <a:gd name="connsiteY7" fmla="*/ 162974 h 7043258"/>
              <a:gd name="connsiteX8" fmla="*/ 162974 w 6159259"/>
              <a:gd name="connsiteY8" fmla="*/ 0 h 7043258"/>
              <a:gd name="connsiteX0" fmla="*/ 162974 w 6159259"/>
              <a:gd name="connsiteY0" fmla="*/ 0 h 7043258"/>
              <a:gd name="connsiteX1" fmla="*/ 6159259 w 6159259"/>
              <a:gd name="connsiteY1" fmla="*/ 162974 h 7043258"/>
              <a:gd name="connsiteX2" fmla="*/ 6159259 w 6159259"/>
              <a:gd name="connsiteY2" fmla="*/ 7043258 h 7043258"/>
              <a:gd name="connsiteX3" fmla="*/ 6159259 w 6159259"/>
              <a:gd name="connsiteY3" fmla="*/ 7043258 h 7043258"/>
              <a:gd name="connsiteX4" fmla="*/ 0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162974 h 7043258"/>
              <a:gd name="connsiteX7" fmla="*/ 162974 w 6159259"/>
              <a:gd name="connsiteY7" fmla="*/ 0 h 7043258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  <a:gd name="connsiteX0" fmla="*/ 0 w 6159259"/>
              <a:gd name="connsiteY0" fmla="*/ 509650 h 7389934"/>
              <a:gd name="connsiteX1" fmla="*/ 6159259 w 6159259"/>
              <a:gd name="connsiteY1" fmla="*/ 509650 h 7389934"/>
              <a:gd name="connsiteX2" fmla="*/ 6159259 w 6159259"/>
              <a:gd name="connsiteY2" fmla="*/ 7389934 h 7389934"/>
              <a:gd name="connsiteX3" fmla="*/ 6159259 w 6159259"/>
              <a:gd name="connsiteY3" fmla="*/ 7389934 h 7389934"/>
              <a:gd name="connsiteX4" fmla="*/ 0 w 6159259"/>
              <a:gd name="connsiteY4" fmla="*/ 7389934 h 7389934"/>
              <a:gd name="connsiteX5" fmla="*/ 0 w 6159259"/>
              <a:gd name="connsiteY5" fmla="*/ 7389934 h 7389934"/>
              <a:gd name="connsiteX6" fmla="*/ 0 w 6159259"/>
              <a:gd name="connsiteY6" fmla="*/ 509650 h 7389934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59259" h="6880284">
                <a:moveTo>
                  <a:pt x="0" y="0"/>
                </a:moveTo>
                <a:lnTo>
                  <a:pt x="6159259" y="0"/>
                </a:lnTo>
                <a:lnTo>
                  <a:pt x="6159259" y="6880284"/>
                </a:lnTo>
                <a:lnTo>
                  <a:pt x="6159259" y="6880284"/>
                </a:lnTo>
                <a:lnTo>
                  <a:pt x="0" y="6880284"/>
                </a:lnTo>
                <a:lnTo>
                  <a:pt x="0" y="68802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lIns="87919" tIns="43960" rIns="87919" bIns="43960" anchor="ctr"/>
          <a:lstStyle/>
          <a:p>
            <a:pPr algn="l"/>
            <a:endParaRPr lang="en-US" dirty="0"/>
          </a:p>
        </p:txBody>
      </p:sp>
      <p:sp>
        <p:nvSpPr>
          <p:cNvPr id="15" name="Freeform 3"/>
          <p:cNvSpPr>
            <a:spLocks noChangeArrowheads="1"/>
          </p:cNvSpPr>
          <p:nvPr userDrawn="1"/>
        </p:nvSpPr>
        <p:spPr bwMode="auto">
          <a:xfrm rot="16200000">
            <a:off x="5109522" y="769583"/>
            <a:ext cx="3266060" cy="4364168"/>
          </a:xfrm>
          <a:custGeom>
            <a:avLst/>
            <a:gdLst>
              <a:gd name="connsiteX0" fmla="*/ 162974 w 6159259"/>
              <a:gd name="connsiteY0" fmla="*/ 0 h 7043258"/>
              <a:gd name="connsiteX1" fmla="*/ 5996285 w 6159259"/>
              <a:gd name="connsiteY1" fmla="*/ 0 h 7043258"/>
              <a:gd name="connsiteX2" fmla="*/ 6159259 w 6159259"/>
              <a:gd name="connsiteY2" fmla="*/ 162974 h 7043258"/>
              <a:gd name="connsiteX3" fmla="*/ 6159259 w 6159259"/>
              <a:gd name="connsiteY3" fmla="*/ 7043258 h 7043258"/>
              <a:gd name="connsiteX4" fmla="*/ 6159259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7043258 h 7043258"/>
              <a:gd name="connsiteX7" fmla="*/ 0 w 6159259"/>
              <a:gd name="connsiteY7" fmla="*/ 162974 h 7043258"/>
              <a:gd name="connsiteX8" fmla="*/ 162974 w 6159259"/>
              <a:gd name="connsiteY8" fmla="*/ 0 h 7043258"/>
              <a:gd name="connsiteX0" fmla="*/ 162974 w 6159259"/>
              <a:gd name="connsiteY0" fmla="*/ 0 h 7043258"/>
              <a:gd name="connsiteX1" fmla="*/ 6159259 w 6159259"/>
              <a:gd name="connsiteY1" fmla="*/ 162974 h 7043258"/>
              <a:gd name="connsiteX2" fmla="*/ 6159259 w 6159259"/>
              <a:gd name="connsiteY2" fmla="*/ 7043258 h 7043258"/>
              <a:gd name="connsiteX3" fmla="*/ 6159259 w 6159259"/>
              <a:gd name="connsiteY3" fmla="*/ 7043258 h 7043258"/>
              <a:gd name="connsiteX4" fmla="*/ 0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162974 h 7043258"/>
              <a:gd name="connsiteX7" fmla="*/ 162974 w 6159259"/>
              <a:gd name="connsiteY7" fmla="*/ 0 h 7043258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  <a:gd name="connsiteX0" fmla="*/ 0 w 6159259"/>
              <a:gd name="connsiteY0" fmla="*/ 509650 h 7389934"/>
              <a:gd name="connsiteX1" fmla="*/ 6159259 w 6159259"/>
              <a:gd name="connsiteY1" fmla="*/ 509650 h 7389934"/>
              <a:gd name="connsiteX2" fmla="*/ 6159259 w 6159259"/>
              <a:gd name="connsiteY2" fmla="*/ 7389934 h 7389934"/>
              <a:gd name="connsiteX3" fmla="*/ 6159259 w 6159259"/>
              <a:gd name="connsiteY3" fmla="*/ 7389934 h 7389934"/>
              <a:gd name="connsiteX4" fmla="*/ 0 w 6159259"/>
              <a:gd name="connsiteY4" fmla="*/ 7389934 h 7389934"/>
              <a:gd name="connsiteX5" fmla="*/ 0 w 6159259"/>
              <a:gd name="connsiteY5" fmla="*/ 7389934 h 7389934"/>
              <a:gd name="connsiteX6" fmla="*/ 0 w 6159259"/>
              <a:gd name="connsiteY6" fmla="*/ 509650 h 7389934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59259" h="6880284">
                <a:moveTo>
                  <a:pt x="0" y="0"/>
                </a:moveTo>
                <a:lnTo>
                  <a:pt x="6159259" y="0"/>
                </a:lnTo>
                <a:lnTo>
                  <a:pt x="6159259" y="6880284"/>
                </a:lnTo>
                <a:lnTo>
                  <a:pt x="6159259" y="6880284"/>
                </a:lnTo>
                <a:lnTo>
                  <a:pt x="0" y="6880284"/>
                </a:lnTo>
                <a:lnTo>
                  <a:pt x="0" y="68802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lIns="87919" tIns="43960" rIns="87919" bIns="43960" anchor="ctr"/>
          <a:lstStyle/>
          <a:p>
            <a:pPr algn="l"/>
            <a:endParaRPr lang="en-US" dirty="0"/>
          </a:p>
        </p:txBody>
      </p:sp>
      <p:sp>
        <p:nvSpPr>
          <p:cNvPr id="19" name="Freeform 3"/>
          <p:cNvSpPr>
            <a:spLocks noChangeArrowheads="1"/>
          </p:cNvSpPr>
          <p:nvPr/>
        </p:nvSpPr>
        <p:spPr bwMode="auto">
          <a:xfrm rot="16200000">
            <a:off x="860791" y="694529"/>
            <a:ext cx="3266058" cy="4514273"/>
          </a:xfrm>
          <a:custGeom>
            <a:avLst/>
            <a:gdLst>
              <a:gd name="connsiteX0" fmla="*/ 162974 w 6159259"/>
              <a:gd name="connsiteY0" fmla="*/ 0 h 7043258"/>
              <a:gd name="connsiteX1" fmla="*/ 5996285 w 6159259"/>
              <a:gd name="connsiteY1" fmla="*/ 0 h 7043258"/>
              <a:gd name="connsiteX2" fmla="*/ 6159259 w 6159259"/>
              <a:gd name="connsiteY2" fmla="*/ 162974 h 7043258"/>
              <a:gd name="connsiteX3" fmla="*/ 6159259 w 6159259"/>
              <a:gd name="connsiteY3" fmla="*/ 7043258 h 7043258"/>
              <a:gd name="connsiteX4" fmla="*/ 6159259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7043258 h 7043258"/>
              <a:gd name="connsiteX7" fmla="*/ 0 w 6159259"/>
              <a:gd name="connsiteY7" fmla="*/ 162974 h 7043258"/>
              <a:gd name="connsiteX8" fmla="*/ 162974 w 6159259"/>
              <a:gd name="connsiteY8" fmla="*/ 0 h 7043258"/>
              <a:gd name="connsiteX0" fmla="*/ 162974 w 6159259"/>
              <a:gd name="connsiteY0" fmla="*/ 0 h 7043258"/>
              <a:gd name="connsiteX1" fmla="*/ 6159259 w 6159259"/>
              <a:gd name="connsiteY1" fmla="*/ 162974 h 7043258"/>
              <a:gd name="connsiteX2" fmla="*/ 6159259 w 6159259"/>
              <a:gd name="connsiteY2" fmla="*/ 7043258 h 7043258"/>
              <a:gd name="connsiteX3" fmla="*/ 6159259 w 6159259"/>
              <a:gd name="connsiteY3" fmla="*/ 7043258 h 7043258"/>
              <a:gd name="connsiteX4" fmla="*/ 0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162974 h 7043258"/>
              <a:gd name="connsiteX7" fmla="*/ 162974 w 6159259"/>
              <a:gd name="connsiteY7" fmla="*/ 0 h 7043258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  <a:gd name="connsiteX0" fmla="*/ 0 w 6159259"/>
              <a:gd name="connsiteY0" fmla="*/ 509650 h 7389934"/>
              <a:gd name="connsiteX1" fmla="*/ 6159259 w 6159259"/>
              <a:gd name="connsiteY1" fmla="*/ 509650 h 7389934"/>
              <a:gd name="connsiteX2" fmla="*/ 6159259 w 6159259"/>
              <a:gd name="connsiteY2" fmla="*/ 7389934 h 7389934"/>
              <a:gd name="connsiteX3" fmla="*/ 6159259 w 6159259"/>
              <a:gd name="connsiteY3" fmla="*/ 7389934 h 7389934"/>
              <a:gd name="connsiteX4" fmla="*/ 0 w 6159259"/>
              <a:gd name="connsiteY4" fmla="*/ 7389934 h 7389934"/>
              <a:gd name="connsiteX5" fmla="*/ 0 w 6159259"/>
              <a:gd name="connsiteY5" fmla="*/ 7389934 h 7389934"/>
              <a:gd name="connsiteX6" fmla="*/ 0 w 6159259"/>
              <a:gd name="connsiteY6" fmla="*/ 509650 h 7389934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59259" h="6880284">
                <a:moveTo>
                  <a:pt x="0" y="0"/>
                </a:moveTo>
                <a:lnTo>
                  <a:pt x="6159259" y="0"/>
                </a:lnTo>
                <a:lnTo>
                  <a:pt x="6159259" y="6880284"/>
                </a:lnTo>
                <a:lnTo>
                  <a:pt x="6159259" y="6880284"/>
                </a:lnTo>
                <a:lnTo>
                  <a:pt x="0" y="6880284"/>
                </a:lnTo>
                <a:lnTo>
                  <a:pt x="0" y="68802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none" lIns="87919" tIns="43960" rIns="87919" bIns="43960" anchor="ctr"/>
          <a:lstStyle/>
          <a:p>
            <a:pPr algn="l"/>
            <a:endParaRPr lang="en-US" dirty="0"/>
          </a:p>
        </p:txBody>
      </p:sp>
      <p:sp>
        <p:nvSpPr>
          <p:cNvPr id="20" name="Freeform 3"/>
          <p:cNvSpPr>
            <a:spLocks noChangeArrowheads="1"/>
          </p:cNvSpPr>
          <p:nvPr/>
        </p:nvSpPr>
        <p:spPr bwMode="auto">
          <a:xfrm rot="16200000">
            <a:off x="5109522" y="769583"/>
            <a:ext cx="3266060" cy="4364168"/>
          </a:xfrm>
          <a:custGeom>
            <a:avLst/>
            <a:gdLst>
              <a:gd name="connsiteX0" fmla="*/ 162974 w 6159259"/>
              <a:gd name="connsiteY0" fmla="*/ 0 h 7043258"/>
              <a:gd name="connsiteX1" fmla="*/ 5996285 w 6159259"/>
              <a:gd name="connsiteY1" fmla="*/ 0 h 7043258"/>
              <a:gd name="connsiteX2" fmla="*/ 6159259 w 6159259"/>
              <a:gd name="connsiteY2" fmla="*/ 162974 h 7043258"/>
              <a:gd name="connsiteX3" fmla="*/ 6159259 w 6159259"/>
              <a:gd name="connsiteY3" fmla="*/ 7043258 h 7043258"/>
              <a:gd name="connsiteX4" fmla="*/ 6159259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7043258 h 7043258"/>
              <a:gd name="connsiteX7" fmla="*/ 0 w 6159259"/>
              <a:gd name="connsiteY7" fmla="*/ 162974 h 7043258"/>
              <a:gd name="connsiteX8" fmla="*/ 162974 w 6159259"/>
              <a:gd name="connsiteY8" fmla="*/ 0 h 7043258"/>
              <a:gd name="connsiteX0" fmla="*/ 162974 w 6159259"/>
              <a:gd name="connsiteY0" fmla="*/ 0 h 7043258"/>
              <a:gd name="connsiteX1" fmla="*/ 6159259 w 6159259"/>
              <a:gd name="connsiteY1" fmla="*/ 162974 h 7043258"/>
              <a:gd name="connsiteX2" fmla="*/ 6159259 w 6159259"/>
              <a:gd name="connsiteY2" fmla="*/ 7043258 h 7043258"/>
              <a:gd name="connsiteX3" fmla="*/ 6159259 w 6159259"/>
              <a:gd name="connsiteY3" fmla="*/ 7043258 h 7043258"/>
              <a:gd name="connsiteX4" fmla="*/ 0 w 6159259"/>
              <a:gd name="connsiteY4" fmla="*/ 7043258 h 7043258"/>
              <a:gd name="connsiteX5" fmla="*/ 0 w 6159259"/>
              <a:gd name="connsiteY5" fmla="*/ 7043258 h 7043258"/>
              <a:gd name="connsiteX6" fmla="*/ 0 w 6159259"/>
              <a:gd name="connsiteY6" fmla="*/ 162974 h 7043258"/>
              <a:gd name="connsiteX7" fmla="*/ 162974 w 6159259"/>
              <a:gd name="connsiteY7" fmla="*/ 0 h 7043258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  <a:gd name="connsiteX0" fmla="*/ 0 w 6159259"/>
              <a:gd name="connsiteY0" fmla="*/ 509650 h 7389934"/>
              <a:gd name="connsiteX1" fmla="*/ 6159259 w 6159259"/>
              <a:gd name="connsiteY1" fmla="*/ 509650 h 7389934"/>
              <a:gd name="connsiteX2" fmla="*/ 6159259 w 6159259"/>
              <a:gd name="connsiteY2" fmla="*/ 7389934 h 7389934"/>
              <a:gd name="connsiteX3" fmla="*/ 6159259 w 6159259"/>
              <a:gd name="connsiteY3" fmla="*/ 7389934 h 7389934"/>
              <a:gd name="connsiteX4" fmla="*/ 0 w 6159259"/>
              <a:gd name="connsiteY4" fmla="*/ 7389934 h 7389934"/>
              <a:gd name="connsiteX5" fmla="*/ 0 w 6159259"/>
              <a:gd name="connsiteY5" fmla="*/ 7389934 h 7389934"/>
              <a:gd name="connsiteX6" fmla="*/ 0 w 6159259"/>
              <a:gd name="connsiteY6" fmla="*/ 509650 h 7389934"/>
              <a:gd name="connsiteX0" fmla="*/ 0 w 6159259"/>
              <a:gd name="connsiteY0" fmla="*/ 0 h 6880284"/>
              <a:gd name="connsiteX1" fmla="*/ 6159259 w 6159259"/>
              <a:gd name="connsiteY1" fmla="*/ 0 h 6880284"/>
              <a:gd name="connsiteX2" fmla="*/ 6159259 w 6159259"/>
              <a:gd name="connsiteY2" fmla="*/ 6880284 h 6880284"/>
              <a:gd name="connsiteX3" fmla="*/ 6159259 w 6159259"/>
              <a:gd name="connsiteY3" fmla="*/ 6880284 h 6880284"/>
              <a:gd name="connsiteX4" fmla="*/ 0 w 6159259"/>
              <a:gd name="connsiteY4" fmla="*/ 6880284 h 6880284"/>
              <a:gd name="connsiteX5" fmla="*/ 0 w 6159259"/>
              <a:gd name="connsiteY5" fmla="*/ 6880284 h 6880284"/>
              <a:gd name="connsiteX6" fmla="*/ 0 w 6159259"/>
              <a:gd name="connsiteY6" fmla="*/ 0 h 688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59259" h="6880284">
                <a:moveTo>
                  <a:pt x="0" y="0"/>
                </a:moveTo>
                <a:lnTo>
                  <a:pt x="6159259" y="0"/>
                </a:lnTo>
                <a:lnTo>
                  <a:pt x="6159259" y="6880284"/>
                </a:lnTo>
                <a:lnTo>
                  <a:pt x="6159259" y="6880284"/>
                </a:lnTo>
                <a:lnTo>
                  <a:pt x="0" y="6880284"/>
                </a:lnTo>
                <a:lnTo>
                  <a:pt x="0" y="68802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wrap="none" lIns="87919" tIns="43960" rIns="87919" bIns="43960" anchor="ctr"/>
          <a:lstStyle/>
          <a:p>
            <a:pPr algn="l"/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7095252" y="3974947"/>
            <a:ext cx="1602311" cy="5386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 rot="18900000">
            <a:off x="4447623" y="2834288"/>
            <a:ext cx="216138" cy="2161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4908176" y="1507779"/>
            <a:ext cx="3780212" cy="2156306"/>
          </a:xfrm>
        </p:spPr>
        <p:txBody>
          <a:bodyPr/>
          <a:lstStyle>
            <a:lvl1pPr marL="0" indent="0" algn="r">
              <a:buFontTx/>
              <a:buNone/>
              <a:defRPr sz="1600"/>
            </a:lvl1pPr>
            <a:lvl2pPr marL="222852" indent="0" algn="r">
              <a:buFontTx/>
              <a:buNone/>
              <a:defRPr sz="1600"/>
            </a:lvl2pPr>
            <a:lvl3pPr marL="447228" indent="0" algn="r">
              <a:buFontTx/>
              <a:buNone/>
              <a:defRPr sz="1600"/>
            </a:lvl3pPr>
            <a:lvl4pPr marL="662450" indent="0" algn="r">
              <a:buFontTx/>
              <a:buNone/>
              <a:defRPr sz="1600"/>
            </a:lvl4pPr>
            <a:lvl5pPr marL="822719" indent="0" algn="r">
              <a:buFontTx/>
              <a:buNone/>
              <a:defRPr sz="1600"/>
            </a:lvl5pPr>
          </a:lstStyle>
          <a:p>
            <a:pPr lvl="0"/>
            <a:r>
              <a:rPr lang="en-US" dirty="0" smtClean="0"/>
              <a:t>Click to add “customer quote”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4908176" y="3668713"/>
            <a:ext cx="3788149" cy="365125"/>
          </a:xfrm>
        </p:spPr>
        <p:txBody>
          <a:bodyPr/>
          <a:lstStyle>
            <a:lvl1pPr marL="0" indent="0" algn="r">
              <a:buFontTx/>
              <a:buNone/>
              <a:defRPr sz="1100"/>
            </a:lvl1pPr>
            <a:lvl2pPr marL="222852" indent="0" algn="r">
              <a:buFontTx/>
              <a:buNone/>
              <a:defRPr sz="1100"/>
            </a:lvl2pPr>
            <a:lvl3pPr marL="447228" indent="0" algn="r">
              <a:buFontTx/>
              <a:buNone/>
              <a:defRPr sz="1100"/>
            </a:lvl3pPr>
            <a:lvl4pPr marL="662450" indent="0" algn="r">
              <a:buFontTx/>
              <a:buNone/>
              <a:defRPr sz="1100"/>
            </a:lvl4pPr>
            <a:lvl5pPr marL="822719" indent="0" algn="r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Click To Add Customer Name, Title, Company</a:t>
            </a:r>
            <a:endParaRPr lang="en-US" dirty="0"/>
          </a:p>
        </p:txBody>
      </p:sp>
      <p:sp>
        <p:nvSpPr>
          <p:cNvPr id="25" name="Content Placeholder 9"/>
          <p:cNvSpPr>
            <a:spLocks noGrp="1"/>
          </p:cNvSpPr>
          <p:nvPr>
            <p:ph sz="quarter" idx="21" hasCustomPrompt="1"/>
          </p:nvPr>
        </p:nvSpPr>
        <p:spPr>
          <a:xfrm>
            <a:off x="454027" y="1505968"/>
            <a:ext cx="3941466" cy="2909309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2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Case Study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28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chu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463176" y="1329766"/>
            <a:ext cx="3989295" cy="1464234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5" hasCustomPrompt="1"/>
          </p:nvPr>
        </p:nvSpPr>
        <p:spPr>
          <a:xfrm>
            <a:off x="463176" y="3062942"/>
            <a:ext cx="3989295" cy="1464234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6" hasCustomPrompt="1"/>
          </p:nvPr>
        </p:nvSpPr>
        <p:spPr>
          <a:xfrm>
            <a:off x="4706470" y="1329766"/>
            <a:ext cx="3989295" cy="1464234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26" name="Content Placeholder 10"/>
          <p:cNvSpPr>
            <a:spLocks noGrp="1"/>
          </p:cNvSpPr>
          <p:nvPr>
            <p:ph sz="quarter" idx="27" hasCustomPrompt="1"/>
          </p:nvPr>
        </p:nvSpPr>
        <p:spPr>
          <a:xfrm>
            <a:off x="4706470" y="3062942"/>
            <a:ext cx="3989295" cy="1464234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</p:spTree>
    <p:extLst>
      <p:ext uri="{BB962C8B-B14F-4D97-AF65-F5344CB8AC3E}">
        <p14:creationId xmlns:p14="http://schemas.microsoft.com/office/powerpoint/2010/main" val="319074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5613" y="1322388"/>
            <a:ext cx="8240712" cy="3100387"/>
          </a:xfrm>
          <a:solidFill>
            <a:schemeClr val="bg1">
              <a:lumMod val="85000"/>
              <a:alpha val="50000"/>
            </a:schemeClr>
          </a:solidFill>
        </p:spPr>
        <p:txBody>
          <a:bodyPr lIns="274320" tIns="228600" rIns="274320" bIns="228600"/>
          <a:lstStyle>
            <a:lvl1pPr marL="0" indent="0">
              <a:buFontTx/>
              <a:buNone/>
              <a:defRPr sz="1800">
                <a:latin typeface="Consolas"/>
              </a:defRPr>
            </a:lvl1pPr>
            <a:lvl2pPr marL="222852" indent="0">
              <a:buFontTx/>
              <a:buNone/>
              <a:defRPr sz="1800">
                <a:latin typeface="Consolas"/>
              </a:defRPr>
            </a:lvl2pPr>
            <a:lvl3pPr marL="447228" indent="0">
              <a:buFontTx/>
              <a:buNone/>
              <a:defRPr sz="1800">
                <a:latin typeface="Consolas"/>
              </a:defRPr>
            </a:lvl3pPr>
            <a:lvl4pPr marL="662450" indent="0">
              <a:buFontTx/>
              <a:buNone/>
              <a:defRPr sz="1800">
                <a:latin typeface="Consolas"/>
              </a:defRPr>
            </a:lvl4pPr>
            <a:lvl5pPr marL="822719" indent="0">
              <a:buFontTx/>
              <a:buNone/>
              <a:defRPr sz="1800">
                <a:latin typeface="Consola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415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hu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463176" y="426358"/>
            <a:ext cx="3989295" cy="1914072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28" hasCustomPrompt="1"/>
          </p:nvPr>
        </p:nvSpPr>
        <p:spPr>
          <a:xfrm>
            <a:off x="463176" y="2576286"/>
            <a:ext cx="3989295" cy="1914072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29" hasCustomPrompt="1"/>
          </p:nvPr>
        </p:nvSpPr>
        <p:spPr>
          <a:xfrm>
            <a:off x="4708604" y="426358"/>
            <a:ext cx="3989295" cy="1914072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30" hasCustomPrompt="1"/>
          </p:nvPr>
        </p:nvSpPr>
        <p:spPr>
          <a:xfrm>
            <a:off x="4708604" y="2576286"/>
            <a:ext cx="3989295" cy="1914072"/>
          </a:xfrm>
        </p:spPr>
        <p:txBody>
          <a:bodyPr/>
          <a:lstStyle>
            <a:lvl1pPr marL="342900" indent="-342900" algn="l"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222852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l">
              <a:buClr>
                <a:schemeClr val="tx1">
                  <a:lumMod val="50000"/>
                  <a:lumOff val="50000"/>
                </a:schemeClr>
              </a:buClr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Add Text Or Graphic</a:t>
            </a:r>
          </a:p>
        </p:txBody>
      </p:sp>
    </p:spTree>
    <p:extLst>
      <p:ext uri="{BB962C8B-B14F-4D97-AF65-F5344CB8AC3E}">
        <p14:creationId xmlns:p14="http://schemas.microsoft.com/office/powerpoint/2010/main" val="380052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9878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Click To Add Full Size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28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351118" y="2021734"/>
            <a:ext cx="8441764" cy="2438206"/>
          </a:xfrm>
          <a:solidFill>
            <a:schemeClr val="bg1"/>
          </a:solidFill>
        </p:spPr>
        <p:txBody>
          <a:bodyPr anchor="ctr" anchorCtr="0"/>
          <a:lstStyle>
            <a:lvl1pPr marL="0" indent="0" algn="ctr">
              <a:buFontTx/>
              <a:buNone/>
              <a:defRPr sz="18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Add Image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3957" y="1221304"/>
            <a:ext cx="8247591" cy="646839"/>
          </a:xfrm>
        </p:spPr>
        <p:txBody>
          <a:bodyPr/>
          <a:lstStyle>
            <a:lvl1pPr marL="0" indent="0" algn="ctr">
              <a:buFontTx/>
              <a:buNone/>
              <a:defRPr sz="2400" baseline="0">
                <a:solidFill>
                  <a:schemeClr val="accent1"/>
                </a:solidFill>
              </a:defRPr>
            </a:lvl1pPr>
            <a:lvl2pPr marL="222852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447228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662450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82271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246924"/>
            <a:ext cx="8243535" cy="674316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3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luralsight wallpa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srgbClr val="FFFFFF"/>
              </a:solidFill>
              <a:ea typeface="ＭＳ Ｐゴシック" pitchFamily="-111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168" y="2175497"/>
            <a:ext cx="2416935" cy="7417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168" y="2175497"/>
            <a:ext cx="2416935" cy="74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0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1906F911-B8F3-1042-B226-54911C0C3F55}" type="datetimeFigureOut">
              <a:rPr lang="en-US" smtClean="0"/>
              <a:t>8/9/15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21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2036109" y="1327356"/>
            <a:ext cx="5036857" cy="3172730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3176" y="140401"/>
            <a:ext cx="8234387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8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62643" y="1331609"/>
            <a:ext cx="8238334" cy="3172730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3176" y="140401"/>
            <a:ext cx="8234387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07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069" y="4791602"/>
            <a:ext cx="1146703" cy="351898"/>
          </a:xfrm>
          <a:prstGeom prst="rect">
            <a:avLst/>
          </a:prstGeom>
        </p:spPr>
      </p:pic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3176" y="140401"/>
            <a:ext cx="8234387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63176" y="1327356"/>
            <a:ext cx="8232590" cy="3172730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SzPct val="70000"/>
              <a:buFontTx/>
              <a:buNone/>
              <a:defRPr sz="2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222852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2pPr>
            <a:lvl3pPr marL="447228" indent="0" algn="ctr">
              <a:buClr>
                <a:srgbClr val="FF6600"/>
              </a:buClr>
              <a:buSzPct val="70000"/>
              <a:buFontTx/>
              <a:buNone/>
              <a:defRPr b="0" i="0" baseline="0">
                <a:latin typeface="Helvetica Light"/>
              </a:defRPr>
            </a:lvl3pPr>
            <a:lvl4pPr marL="662450" indent="0" algn="ctr">
              <a:buClr>
                <a:srgbClr val="FF6600"/>
              </a:buClr>
              <a:buSzPct val="70000"/>
              <a:buFontTx/>
              <a:buNone/>
              <a:defRPr sz="1800" b="0" i="0" baseline="0">
                <a:latin typeface="Helvetica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Add A Graphic</a:t>
            </a:r>
          </a:p>
        </p:txBody>
      </p:sp>
    </p:spTree>
    <p:extLst>
      <p:ext uri="{BB962C8B-B14F-4D97-AF65-F5344CB8AC3E}">
        <p14:creationId xmlns:p14="http://schemas.microsoft.com/office/powerpoint/2010/main" val="106332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67032" y="1330941"/>
            <a:ext cx="3980747" cy="3169145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7032" y="140401"/>
            <a:ext cx="8226323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Content Placeholder 9"/>
          <p:cNvSpPr>
            <a:spLocks noGrp="1"/>
          </p:cNvSpPr>
          <p:nvPr>
            <p:ph sz="quarter" idx="14" hasCustomPrompt="1"/>
          </p:nvPr>
        </p:nvSpPr>
        <p:spPr>
          <a:xfrm>
            <a:off x="4717797" y="1330941"/>
            <a:ext cx="3980747" cy="3169145"/>
          </a:xfrm>
        </p:spPr>
        <p:txBody>
          <a:bodyPr/>
          <a:lstStyle>
            <a:lvl1pPr marL="222852" indent="-222852">
              <a:buClr>
                <a:schemeClr val="accent1"/>
              </a:buClr>
              <a:buSzPct val="70000"/>
              <a:buFont typeface="Wingdings" charset="2"/>
              <a:buChar char="§"/>
              <a:defRPr b="0" i="0" baseline="0">
                <a:latin typeface="Myriad Pro Light"/>
              </a:defRPr>
            </a:lvl1pPr>
            <a:lvl2pPr marL="439598" indent="-216746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latin typeface="Myriad Pro Light"/>
              </a:defRPr>
            </a:lvl2pPr>
            <a:lvl3pPr marL="662449" indent="-21522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b="0" i="0" baseline="0"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800" b="0" i="0" baseline="0">
                <a:latin typeface="Myriad Pro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8216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9"/>
          <p:cNvSpPr>
            <a:spLocks noGrp="1"/>
          </p:cNvSpPr>
          <p:nvPr>
            <p:ph sz="quarter" idx="15" hasCustomPrompt="1"/>
          </p:nvPr>
        </p:nvSpPr>
        <p:spPr>
          <a:xfrm>
            <a:off x="4704054" y="1327356"/>
            <a:ext cx="3989301" cy="3172662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SzPct val="70000"/>
              <a:buFontTx/>
              <a:buNone/>
              <a:defRPr sz="2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222852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</a:defRPr>
            </a:lvl2pPr>
            <a:lvl3pPr marL="447228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</a:defRPr>
            </a:lvl3pPr>
            <a:lvl4pPr marL="662450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7032" y="140401"/>
            <a:ext cx="8226323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16" hasCustomPrompt="1"/>
          </p:nvPr>
        </p:nvSpPr>
        <p:spPr>
          <a:xfrm>
            <a:off x="458626" y="1327356"/>
            <a:ext cx="3989301" cy="3172662"/>
          </a:xfrm>
        </p:spPr>
        <p:txBody>
          <a:bodyPr/>
          <a:lstStyle>
            <a:lvl1pPr marL="0" indent="0" algn="ctr">
              <a:spcBef>
                <a:spcPts val="0"/>
              </a:spcBef>
              <a:spcAft>
                <a:spcPts val="600"/>
              </a:spcAft>
              <a:buClr>
                <a:srgbClr val="FF6600"/>
              </a:buClr>
              <a:buSzPct val="70000"/>
              <a:buFontTx/>
              <a:buNone/>
              <a:defRPr sz="2800" b="0" i="0" baseline="0">
                <a:solidFill>
                  <a:schemeClr val="bg1">
                    <a:lumMod val="50000"/>
                  </a:schemeClr>
                </a:solidFill>
                <a:latin typeface="Myriad Pro Light"/>
              </a:defRPr>
            </a:lvl1pPr>
            <a:lvl2pPr marL="222852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</a:defRPr>
            </a:lvl2pPr>
            <a:lvl3pPr marL="447228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</a:defRPr>
            </a:lvl3pPr>
            <a:lvl4pPr marL="662450" indent="0" algn="ctr">
              <a:buClr>
                <a:srgbClr val="FF6600"/>
              </a:buClr>
              <a:buSzPct val="70000"/>
              <a:buFontTx/>
              <a:buNone/>
              <a:defRPr sz="2400" b="0" i="0" baseline="0">
                <a:latin typeface="Helvetica Light"/>
                <a:cs typeface="Arial"/>
              </a:defRPr>
            </a:lvl4pPr>
            <a:lvl5pPr marL="882249" indent="-222852">
              <a:buClrTx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</p:txBody>
      </p:sp>
    </p:spTree>
    <p:extLst>
      <p:ext uri="{BB962C8B-B14F-4D97-AF65-F5344CB8AC3E}">
        <p14:creationId xmlns:p14="http://schemas.microsoft.com/office/powerpoint/2010/main" val="398737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454026" y="1999573"/>
            <a:ext cx="3993752" cy="2500513"/>
          </a:xfrm>
        </p:spPr>
        <p:txBody>
          <a:bodyPr/>
          <a:lstStyle>
            <a:lvl1pPr>
              <a:buClr>
                <a:schemeClr val="accent1"/>
              </a:buClr>
              <a:buSzPct val="70000"/>
              <a:defRPr sz="2400">
                <a:latin typeface="Myriad Pro Light"/>
              </a:defRPr>
            </a:lvl1pPr>
            <a:lvl2pPr>
              <a:buClr>
                <a:schemeClr val="bg1">
                  <a:lumMod val="65000"/>
                </a:schemeClr>
              </a:buClr>
              <a:buSzPct val="70000"/>
              <a:defRPr sz="2100">
                <a:latin typeface="Myriad Pro Light"/>
              </a:defRPr>
            </a:lvl2pPr>
            <a:lvl3pPr>
              <a:buClr>
                <a:schemeClr val="bg1">
                  <a:lumMod val="85000"/>
                </a:schemeClr>
              </a:buClr>
              <a:buSzPct val="70000"/>
              <a:defRPr sz="1800"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defRPr sz="1600">
                <a:latin typeface="Myriad Pro Light"/>
                <a:cs typeface="Arial"/>
              </a:defRPr>
            </a:lvl4pPr>
            <a:lvl5pPr marL="882249" indent="-222852"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54026" y="1325317"/>
            <a:ext cx="3993752" cy="560218"/>
          </a:xfrm>
        </p:spPr>
        <p:txBody>
          <a:bodyPr/>
          <a:lstStyle>
            <a:lvl1pPr marL="0" indent="0" algn="ctr">
              <a:buNone/>
              <a:defRPr b="0" i="0" baseline="0"/>
            </a:lvl1pPr>
          </a:lstStyle>
          <a:p>
            <a:pPr lvl="0"/>
            <a:r>
              <a:rPr lang="en-US" dirty="0" smtClean="0"/>
              <a:t>Click To Edit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692662" y="1326475"/>
            <a:ext cx="3987789" cy="559059"/>
          </a:xfrm>
        </p:spPr>
        <p:txBody>
          <a:bodyPr/>
          <a:lstStyle>
            <a:lvl1pPr marL="0" indent="0" algn="ctr">
              <a:buNone/>
              <a:defRPr b="0" i="0"/>
            </a:lvl1pPr>
          </a:lstStyle>
          <a:p>
            <a:pPr lvl="0"/>
            <a:r>
              <a:rPr lang="en-US" dirty="0" smtClean="0"/>
              <a:t>Click To Edit Text Styles</a:t>
            </a:r>
          </a:p>
        </p:txBody>
      </p:sp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Content Placeholder 9"/>
          <p:cNvSpPr>
            <a:spLocks noGrp="1"/>
          </p:cNvSpPr>
          <p:nvPr>
            <p:ph sz="quarter" idx="19" hasCustomPrompt="1"/>
          </p:nvPr>
        </p:nvSpPr>
        <p:spPr>
          <a:xfrm>
            <a:off x="4689850" y="1999573"/>
            <a:ext cx="3993752" cy="2500513"/>
          </a:xfrm>
        </p:spPr>
        <p:txBody>
          <a:bodyPr/>
          <a:lstStyle>
            <a:lvl1pPr>
              <a:buClr>
                <a:schemeClr val="accent1"/>
              </a:buClr>
              <a:buSzPct val="70000"/>
              <a:defRPr sz="2400">
                <a:latin typeface="Myriad Pro Light"/>
              </a:defRPr>
            </a:lvl1pPr>
            <a:lvl2pPr>
              <a:buClr>
                <a:schemeClr val="bg1">
                  <a:lumMod val="65000"/>
                </a:schemeClr>
              </a:buClr>
              <a:buSzPct val="70000"/>
              <a:defRPr sz="2100">
                <a:latin typeface="Myriad Pro Light"/>
              </a:defRPr>
            </a:lvl2pPr>
            <a:lvl3pPr>
              <a:buClr>
                <a:schemeClr val="bg1">
                  <a:lumMod val="85000"/>
                </a:schemeClr>
              </a:buClr>
              <a:buSzPct val="70000"/>
              <a:defRPr sz="1800">
                <a:latin typeface="Myriad Pro Light"/>
              </a:defRPr>
            </a:lvl3pPr>
            <a:lvl4pPr marL="822721" indent="-160271">
              <a:buClr>
                <a:schemeClr val="bg1">
                  <a:lumMod val="85000"/>
                </a:schemeClr>
              </a:buClr>
              <a:buSzPct val="70000"/>
              <a:defRPr sz="1600">
                <a:latin typeface="Myriad Pro Light"/>
                <a:cs typeface="Arial"/>
              </a:defRPr>
            </a:lvl4pPr>
            <a:lvl5pPr marL="882249" indent="-222852"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637054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454027" y="1327355"/>
            <a:ext cx="2611523" cy="3172731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4028" y="140401"/>
            <a:ext cx="8243535" cy="1178237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Content Placeholder 12"/>
          <p:cNvSpPr>
            <a:spLocks noGrp="1"/>
          </p:cNvSpPr>
          <p:nvPr>
            <p:ph sz="quarter" idx="19" hasCustomPrompt="1"/>
          </p:nvPr>
        </p:nvSpPr>
        <p:spPr>
          <a:xfrm>
            <a:off x="6086851" y="1327355"/>
            <a:ext cx="2611523" cy="3172731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1" name="Content Placeholder 12"/>
          <p:cNvSpPr>
            <a:spLocks noGrp="1"/>
          </p:cNvSpPr>
          <p:nvPr>
            <p:ph sz="quarter" idx="20" hasCustomPrompt="1"/>
          </p:nvPr>
        </p:nvSpPr>
        <p:spPr>
          <a:xfrm>
            <a:off x="3270439" y="1327355"/>
            <a:ext cx="2611523" cy="3172731"/>
          </a:xfrm>
        </p:spPr>
        <p:txBody>
          <a:bodyPr/>
          <a:lstStyle>
            <a:lvl1pPr>
              <a:buClr>
                <a:schemeClr val="accent1"/>
              </a:buClr>
              <a:defRPr sz="2400"/>
            </a:lvl1pPr>
            <a:lvl2pPr>
              <a:buClr>
                <a:schemeClr val="bg1">
                  <a:lumMod val="65000"/>
                </a:schemeClr>
              </a:buClr>
              <a:defRPr sz="2100"/>
            </a:lvl2pPr>
            <a:lvl3pPr>
              <a:buClr>
                <a:schemeClr val="bg1">
                  <a:lumMod val="85000"/>
                </a:schemeClr>
              </a:buClr>
              <a:defRPr sz="1800"/>
            </a:lvl3pPr>
            <a:lvl4pPr>
              <a:defRPr sz="1600"/>
            </a:lvl4pPr>
            <a:lvl5pPr marL="659397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Text Styles Or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747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6"/>
          <p:cNvSpPr/>
          <p:nvPr userDrawn="1"/>
        </p:nvSpPr>
        <p:spPr>
          <a:xfrm>
            <a:off x="0" y="4791603"/>
            <a:ext cx="9144000" cy="351897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28574" tIns="28575" rIns="28574" bIns="28575" anchor="ctr"/>
          <a:lstStyle/>
          <a:p>
            <a:pPr lvl="0">
              <a:defRPr sz="2400"/>
            </a:pP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150" y="932975"/>
            <a:ext cx="8242300" cy="37076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150" y="140402"/>
            <a:ext cx="8242301" cy="674316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069" y="4791602"/>
            <a:ext cx="1146702" cy="351898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auto">
          <a:xfrm>
            <a:off x="443938" y="4933480"/>
            <a:ext cx="3897036" cy="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en-US" sz="500" dirty="0" smtClean="0">
                <a:solidFill>
                  <a:srgbClr val="FFFFFF"/>
                </a:solidFill>
                <a:latin typeface="Myriad Pro"/>
              </a:rPr>
              <a:t>© Pluralsight</a:t>
            </a:r>
            <a:r>
              <a:rPr lang="en-US" sz="500" baseline="0" dirty="0" smtClean="0">
                <a:solidFill>
                  <a:srgbClr val="FFFFFF"/>
                </a:solidFill>
                <a:latin typeface="Myriad Pro"/>
              </a:rPr>
              <a:t> - </a:t>
            </a:r>
            <a:r>
              <a:rPr lang="en-US" sz="500" dirty="0" smtClean="0">
                <a:solidFill>
                  <a:srgbClr val="FFFFFF"/>
                </a:solidFill>
                <a:latin typeface="Myriad Pro"/>
              </a:rPr>
              <a:t>All </a:t>
            </a:r>
            <a:r>
              <a:rPr lang="en-US" sz="500" dirty="0">
                <a:solidFill>
                  <a:srgbClr val="FFFFFF"/>
                </a:solidFill>
                <a:latin typeface="Myriad Pro"/>
              </a:rPr>
              <a:t>Rights </a:t>
            </a:r>
            <a:r>
              <a:rPr lang="en-US" sz="500" dirty="0" smtClean="0">
                <a:solidFill>
                  <a:srgbClr val="FFFFFF"/>
                </a:solidFill>
                <a:latin typeface="Myriad Pro"/>
              </a:rPr>
              <a:t>Reserved</a:t>
            </a:r>
            <a:endParaRPr lang="en-US" sz="500" dirty="0">
              <a:solidFill>
                <a:srgbClr val="FFFFFF"/>
              </a:solidFill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03861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28" r:id="rId2"/>
    <p:sldLayoutId id="2147483738" r:id="rId3"/>
    <p:sldLayoutId id="2147483746" r:id="rId4"/>
    <p:sldLayoutId id="2147483739" r:id="rId5"/>
    <p:sldLayoutId id="2147483730" r:id="rId6"/>
    <p:sldLayoutId id="2147483740" r:id="rId7"/>
    <p:sldLayoutId id="2147483731" r:id="rId8"/>
    <p:sldLayoutId id="2147483732" r:id="rId9"/>
    <p:sldLayoutId id="2147483741" r:id="rId10"/>
    <p:sldLayoutId id="2147483733" r:id="rId11"/>
    <p:sldLayoutId id="2147483742" r:id="rId12"/>
    <p:sldLayoutId id="2147483734" r:id="rId13"/>
    <p:sldLayoutId id="2147483743" r:id="rId14"/>
    <p:sldLayoutId id="2147483735" r:id="rId15"/>
    <p:sldLayoutId id="2147483744" r:id="rId16"/>
    <p:sldLayoutId id="2147483750" r:id="rId17"/>
    <p:sldLayoutId id="2147483748" r:id="rId18"/>
    <p:sldLayoutId id="2147483737" r:id="rId19"/>
    <p:sldLayoutId id="2147483727" r:id="rId20"/>
    <p:sldLayoutId id="2147483751" r:id="rId2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439598" rtl="0" eaLnBrk="1" latinLnBrk="0" hangingPunct="1">
        <a:lnSpc>
          <a:spcPct val="85000"/>
        </a:lnSpc>
        <a:spcBef>
          <a:spcPct val="0"/>
        </a:spcBef>
        <a:buNone/>
        <a:defRPr sz="3200" b="0" i="0" kern="1200" cap="none">
          <a:solidFill>
            <a:schemeClr val="accent1"/>
          </a:solidFill>
          <a:latin typeface="Myriad Pro Light"/>
          <a:ea typeface="+mj-ea"/>
          <a:cs typeface="Arial"/>
        </a:defRPr>
      </a:lvl1pPr>
    </p:titleStyle>
    <p:bodyStyle>
      <a:lvl1pPr marL="222852" indent="-222852" algn="l" defTabSz="439598" rtl="0" eaLnBrk="1" latinLnBrk="0" hangingPunct="1">
        <a:spcBef>
          <a:spcPts val="769"/>
        </a:spcBef>
        <a:buClr>
          <a:schemeClr val="accent1"/>
        </a:buClr>
        <a:buSzPct val="70000"/>
        <a:buFont typeface="Wingdings" charset="2"/>
        <a:buChar char="§"/>
        <a:defRPr sz="28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1pPr>
      <a:lvl2pPr marL="439598" indent="-216746" algn="l" defTabSz="439598" rtl="0" eaLnBrk="1" latinLnBrk="0" hangingPunct="1">
        <a:spcBef>
          <a:spcPts val="50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24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2pPr>
      <a:lvl3pPr marL="662449" indent="-215221" algn="l" defTabSz="439598" rtl="0" eaLnBrk="1" latinLnBrk="0" hangingPunct="1">
        <a:spcBef>
          <a:spcPts val="461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21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3pPr>
      <a:lvl4pPr marL="822721" indent="-160271" algn="l" defTabSz="439598" rtl="0" eaLnBrk="1" latinLnBrk="0" hangingPunct="1">
        <a:spcBef>
          <a:spcPts val="414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8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4pPr>
      <a:lvl5pPr marL="1047098" indent="-224379" algn="l" defTabSz="439598" rtl="0" eaLnBrk="1" latinLnBrk="0" hangingPunct="1">
        <a:spcBef>
          <a:spcPts val="366"/>
        </a:spcBef>
        <a:buClr>
          <a:schemeClr val="bg1">
            <a:lumMod val="85000"/>
          </a:schemeClr>
        </a:buClr>
        <a:buSzPct val="70000"/>
        <a:buFont typeface="Lucida Grande"/>
        <a:buChar char="•"/>
        <a:tabLst/>
        <a:defRPr sz="16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5pPr>
      <a:lvl6pPr marL="1207368" indent="-161796" algn="l" defTabSz="439598" rtl="0" eaLnBrk="1" latinLnBrk="0" hangingPunct="1">
        <a:spcBef>
          <a:spcPts val="336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00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2857386" indent="-219799" algn="l" defTabSz="439598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96984" indent="-219799" algn="l" defTabSz="439598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36581" indent="-219799" algn="l" defTabSz="439598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9598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9196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8793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8391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7989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7587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7184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6783" algn="l" defTabSz="43959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jpg"/><Relationship Id="rId3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3.jpg"/><Relationship Id="rId3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evchat.tv/adventures-in-angular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ng-conf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708152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72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Everything from Angular 1</a:t>
            </a:r>
          </a:p>
          <a:p>
            <a:r>
              <a:rPr lang="en-US" dirty="0" smtClean="0"/>
              <a:t>Speed</a:t>
            </a:r>
          </a:p>
          <a:p>
            <a:r>
              <a:rPr lang="en-US" dirty="0" smtClean="0"/>
              <a:t>Simpler Mental Model</a:t>
            </a:r>
            <a:endParaRPr lang="en-US" dirty="0"/>
          </a:p>
          <a:p>
            <a:r>
              <a:rPr lang="en-US" dirty="0" smtClean="0"/>
              <a:t>DOM Goodness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93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With </a:t>
            </a:r>
            <a:r>
              <a:rPr lang="en-US" dirty="0" err="1" smtClean="0"/>
              <a:t>Transpiler</a:t>
            </a:r>
            <a:endParaRPr lang="en-US" dirty="0" smtClean="0"/>
          </a:p>
          <a:p>
            <a:r>
              <a:rPr lang="en-US" dirty="0" smtClean="0"/>
              <a:t>Without </a:t>
            </a:r>
            <a:r>
              <a:rPr lang="en-US" dirty="0" err="1" smtClean="0"/>
              <a:t>Transpiler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 Options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24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Convert something to JavaScript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Transpilers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078" y="2221323"/>
            <a:ext cx="1144695" cy="15260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130" y="2221323"/>
            <a:ext cx="1144695" cy="1526044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679902" y="2792265"/>
            <a:ext cx="1721749" cy="570943"/>
          </a:xfrm>
          <a:prstGeom prst="rightArrow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82038" y="1868143"/>
            <a:ext cx="127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99090" y="1868143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43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400645" y="2194354"/>
            <a:ext cx="2006010" cy="946297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Process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687724" y="1145999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ES5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973508" y="1609941"/>
            <a:ext cx="902811" cy="513655"/>
            <a:chOff x="1154110" y="2083981"/>
            <a:chExt cx="902811" cy="850605"/>
          </a:xfrm>
        </p:grpSpPr>
        <p:sp>
          <p:nvSpPr>
            <p:cNvPr id="3" name="Down Arrow 2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54110" y="2144485"/>
              <a:ext cx="902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Deploy</a:t>
              </a:r>
              <a:endParaRPr lang="en-US" dirty="0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3778101" y="2615123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ES5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952244" y="3211409"/>
            <a:ext cx="1043876" cy="513655"/>
            <a:chOff x="1154110" y="2083981"/>
            <a:chExt cx="1043876" cy="850605"/>
          </a:xfrm>
        </p:grpSpPr>
        <p:sp>
          <p:nvSpPr>
            <p:cNvPr id="26" name="Down Arrow 25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54110" y="2144486"/>
              <a:ext cx="1043876" cy="6116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Request</a:t>
              </a:r>
              <a:endParaRPr lang="en-US" dirty="0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3400645" y="3832359"/>
            <a:ext cx="2006010" cy="620474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/>
              <a:t>Browser</a:t>
            </a:r>
          </a:p>
          <a:p>
            <a:r>
              <a:rPr lang="en-US" sz="1600" dirty="0" smtClean="0"/>
              <a:t>(can only run ES5)</a:t>
            </a:r>
          </a:p>
        </p:txBody>
      </p:sp>
    </p:spTree>
    <p:extLst>
      <p:ext uri="{BB962C8B-B14F-4D97-AF65-F5344CB8AC3E}">
        <p14:creationId xmlns:p14="http://schemas.microsoft.com/office/powerpoint/2010/main" val="76539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" grpId="0" animBg="1"/>
      <p:bldP spid="20" grpId="0" animBg="1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752315" y="1642418"/>
            <a:ext cx="1832345" cy="2092540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Dev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with Build-Time </a:t>
            </a:r>
            <a:r>
              <a:rPr lang="en-US" dirty="0" err="1" smtClean="0"/>
              <a:t>Transpiler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96865" y="2003205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ES6+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96865" y="2637864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Transpiler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996865" y="3272523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ES5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12" idx="2"/>
            <a:endCxn id="14" idx="0"/>
          </p:cNvCxnSpPr>
          <p:nvPr/>
        </p:nvCxnSpPr>
        <p:spPr>
          <a:xfrm>
            <a:off x="1734056" y="2357623"/>
            <a:ext cx="0" cy="280241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4" idx="2"/>
            <a:endCxn id="18" idx="0"/>
          </p:cNvCxnSpPr>
          <p:nvPr/>
        </p:nvCxnSpPr>
        <p:spPr>
          <a:xfrm>
            <a:off x="1734056" y="2992282"/>
            <a:ext cx="0" cy="280241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3566401" y="2164715"/>
            <a:ext cx="2006010" cy="946297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 rot="16200000">
            <a:off x="5745716" y="2115926"/>
            <a:ext cx="701749" cy="1043876"/>
            <a:chOff x="1254642" y="1791108"/>
            <a:chExt cx="701749" cy="1728645"/>
          </a:xfrm>
        </p:grpSpPr>
        <p:sp>
          <p:nvSpPr>
            <p:cNvPr id="48" name="Down Arrow 47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 rot="5400000">
              <a:off x="699939" y="2470765"/>
              <a:ext cx="1728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Request</a:t>
              </a:r>
              <a:endParaRPr lang="en-US" dirty="0"/>
            </a:p>
          </p:txBody>
        </p:sp>
      </p:grpSp>
      <p:sp>
        <p:nvSpPr>
          <p:cNvPr id="50" name="Rectangle 49"/>
          <p:cNvSpPr/>
          <p:nvPr/>
        </p:nvSpPr>
        <p:spPr>
          <a:xfrm>
            <a:off x="3943857" y="2585484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ES5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6618529" y="2368882"/>
            <a:ext cx="2006010" cy="620474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/>
              <a:t>Browser</a:t>
            </a:r>
          </a:p>
          <a:p>
            <a:r>
              <a:rPr lang="en-US" sz="1600" dirty="0" smtClean="0"/>
              <a:t>(ES5 only)</a:t>
            </a:r>
          </a:p>
        </p:txBody>
      </p:sp>
      <p:grpSp>
        <p:nvGrpSpPr>
          <p:cNvPr id="56" name="Group 55"/>
          <p:cNvGrpSpPr/>
          <p:nvPr/>
        </p:nvGrpSpPr>
        <p:grpSpPr>
          <a:xfrm rot="16200000">
            <a:off x="2735056" y="2186459"/>
            <a:ext cx="701749" cy="902811"/>
            <a:chOff x="1254642" y="1791109"/>
            <a:chExt cx="701749" cy="1495042"/>
          </a:xfrm>
        </p:grpSpPr>
        <p:sp>
          <p:nvSpPr>
            <p:cNvPr id="57" name="Down Arrow 56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 rot="5400000">
              <a:off x="889890" y="2427115"/>
              <a:ext cx="1495042" cy="22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Deploy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401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2" grpId="0" animBg="1"/>
      <p:bldP spid="14" grpId="0" animBg="1"/>
      <p:bldP spid="18" grpId="0" animBg="1"/>
      <p:bldP spid="46" grpId="0" animBg="1"/>
      <p:bldP spid="50" grpId="0" animBg="1"/>
      <p:bldP spid="5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602120" y="2111895"/>
            <a:ext cx="1898736" cy="941797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Dev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 with Run-Time </a:t>
            </a:r>
            <a:r>
              <a:rPr lang="en-US" dirty="0" err="1" smtClean="0"/>
              <a:t>Transpiler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46670" y="2472682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ES6+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3671733" y="2107395"/>
            <a:ext cx="2006010" cy="946297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 rot="16200000">
            <a:off x="5772345" y="2058606"/>
            <a:ext cx="701749" cy="1043876"/>
            <a:chOff x="1254642" y="1791108"/>
            <a:chExt cx="701749" cy="1728645"/>
          </a:xfrm>
        </p:grpSpPr>
        <p:sp>
          <p:nvSpPr>
            <p:cNvPr id="48" name="Down Arrow 47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 rot="5400000">
              <a:off x="699937" y="2470765"/>
              <a:ext cx="1728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Request</a:t>
              </a:r>
              <a:endParaRPr lang="en-US" dirty="0"/>
            </a:p>
          </p:txBody>
        </p:sp>
      </p:grpSp>
      <p:sp>
        <p:nvSpPr>
          <p:cNvPr id="50" name="Rectangle 49"/>
          <p:cNvSpPr/>
          <p:nvPr/>
        </p:nvSpPr>
        <p:spPr>
          <a:xfrm>
            <a:off x="4049189" y="2528164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ES6+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691119" y="1780830"/>
            <a:ext cx="1832345" cy="2092540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Browser (ES5)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935669" y="2141617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ES6+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6935669" y="2776276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Transpiler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6935669" y="3410935"/>
            <a:ext cx="1474381" cy="354418"/>
          </a:xfrm>
          <a:prstGeom prst="rect">
            <a:avLst/>
          </a:prstGeom>
          <a:ln>
            <a:headEnd type="none"/>
            <a:tailEnd type="none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ES5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30" idx="2"/>
            <a:endCxn id="31" idx="0"/>
          </p:cNvCxnSpPr>
          <p:nvPr/>
        </p:nvCxnSpPr>
        <p:spPr>
          <a:xfrm>
            <a:off x="7672860" y="2496035"/>
            <a:ext cx="0" cy="280241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1" idx="2"/>
            <a:endCxn id="32" idx="0"/>
          </p:cNvCxnSpPr>
          <p:nvPr/>
        </p:nvCxnSpPr>
        <p:spPr>
          <a:xfrm>
            <a:off x="7672860" y="3130694"/>
            <a:ext cx="0" cy="280241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 rot="16200000">
            <a:off x="2764645" y="2097242"/>
            <a:ext cx="701749" cy="902811"/>
            <a:chOff x="1254642" y="1791109"/>
            <a:chExt cx="701749" cy="1495042"/>
          </a:xfrm>
        </p:grpSpPr>
        <p:sp>
          <p:nvSpPr>
            <p:cNvPr id="38" name="Down Arrow 37"/>
            <p:cNvSpPr/>
            <p:nvPr/>
          </p:nvSpPr>
          <p:spPr>
            <a:xfrm>
              <a:off x="1254642" y="2083981"/>
              <a:ext cx="701749" cy="850605"/>
            </a:xfrm>
            <a:prstGeom prst="downArrow">
              <a:avLst/>
            </a:prstGeom>
            <a:ln>
              <a:solidFill>
                <a:schemeClr val="accent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 rot="5400000">
              <a:off x="889890" y="2427115"/>
              <a:ext cx="1495042" cy="22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Deploy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666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2" grpId="0" animBg="1"/>
      <p:bldP spid="46" grpId="0" animBg="1"/>
      <p:bldP spid="50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Traceur</a:t>
            </a:r>
            <a:endParaRPr lang="en-US" dirty="0" smtClean="0"/>
          </a:p>
          <a:p>
            <a:pPr lvl="1"/>
            <a:r>
              <a:rPr lang="en-US" dirty="0" smtClean="0"/>
              <a:t>Build Time</a:t>
            </a:r>
          </a:p>
          <a:p>
            <a:pPr lvl="1"/>
            <a:r>
              <a:rPr lang="en-US" dirty="0" smtClean="0"/>
              <a:t>Run Time</a:t>
            </a:r>
          </a:p>
          <a:p>
            <a:r>
              <a:rPr lang="en-US" dirty="0" smtClean="0"/>
              <a:t>Babel</a:t>
            </a:r>
          </a:p>
          <a:p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Transpiler</a:t>
            </a:r>
            <a:r>
              <a:rPr lang="en-US" dirty="0" smtClean="0"/>
              <a:t> Options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0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765544" y="1327356"/>
            <a:ext cx="7542027" cy="31727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https://github.com/joeeames/ng2-thatconf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8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Decorators</a:t>
            </a:r>
          </a:p>
          <a:p>
            <a:pPr algn="l"/>
            <a:r>
              <a:rPr lang="en-US" dirty="0" smtClean="0"/>
              <a:t>-No View</a:t>
            </a:r>
          </a:p>
          <a:p>
            <a:pPr algn="l"/>
            <a:r>
              <a:rPr lang="en-US" dirty="0" smtClean="0"/>
              <a:t>-Attributes</a:t>
            </a:r>
          </a:p>
          <a:p>
            <a:pPr algn="l"/>
            <a:r>
              <a:rPr lang="en-US" dirty="0"/>
              <a:t>-</a:t>
            </a:r>
            <a:r>
              <a:rPr lang="en-US" dirty="0" smtClean="0"/>
              <a:t>Rare</a:t>
            </a:r>
          </a:p>
          <a:p>
            <a:pPr algn="l"/>
            <a:r>
              <a:rPr lang="en-US" dirty="0" smtClean="0"/>
              <a:t>-Event Handlers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in Angular 1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13174" y="1327354"/>
            <a:ext cx="2611523" cy="317273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Structural</a:t>
            </a:r>
          </a:p>
          <a:p>
            <a:pPr algn="l"/>
            <a:r>
              <a:rPr lang="en-US" dirty="0" smtClean="0"/>
              <a:t>-DOM Insertion/Deletion</a:t>
            </a:r>
          </a:p>
          <a:p>
            <a:pPr algn="l"/>
            <a:r>
              <a:rPr lang="en-US" dirty="0" smtClean="0"/>
              <a:t>-Almost Never Built</a:t>
            </a:r>
          </a:p>
          <a:p>
            <a:pPr algn="l"/>
            <a:r>
              <a:rPr lang="en-US" dirty="0" smtClean="0"/>
              <a:t>- ng-repeat &amp; ng-if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9"/>
          </p:nvPr>
        </p:nvSpPr>
        <p:spPr>
          <a:xfrm>
            <a:off x="665077" y="1327355"/>
            <a:ext cx="2611523" cy="317273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Components</a:t>
            </a:r>
          </a:p>
          <a:p>
            <a:pPr algn="l"/>
            <a:r>
              <a:rPr lang="en-US" dirty="0" smtClean="0"/>
              <a:t>-View</a:t>
            </a:r>
          </a:p>
          <a:p>
            <a:pPr algn="l"/>
            <a:r>
              <a:rPr lang="en-US" dirty="0" smtClean="0"/>
              <a:t>-Element</a:t>
            </a:r>
          </a:p>
          <a:p>
            <a:pPr algn="l"/>
            <a:r>
              <a:rPr lang="en-US" dirty="0"/>
              <a:t>-</a:t>
            </a:r>
            <a:r>
              <a:rPr lang="en-US" dirty="0" smtClean="0"/>
              <a:t>Common</a:t>
            </a:r>
          </a:p>
          <a:p>
            <a:pPr algn="l"/>
            <a:r>
              <a:rPr lang="en-US" dirty="0" smtClean="0"/>
              <a:t>-Widgets</a:t>
            </a:r>
          </a:p>
        </p:txBody>
      </p:sp>
    </p:spTree>
    <p:extLst>
      <p:ext uri="{BB962C8B-B14F-4D97-AF65-F5344CB8AC3E}">
        <p14:creationId xmlns:p14="http://schemas.microsoft.com/office/powerpoint/2010/main" val="65331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Directives</a:t>
            </a:r>
          </a:p>
          <a:p>
            <a:pPr algn="l"/>
            <a:r>
              <a:rPr lang="en-US" dirty="0" smtClean="0"/>
              <a:t>-No View</a:t>
            </a:r>
          </a:p>
          <a:p>
            <a:pPr algn="l"/>
            <a:r>
              <a:rPr lang="en-US" dirty="0" smtClean="0"/>
              <a:t>-Attributes</a:t>
            </a:r>
          </a:p>
          <a:p>
            <a:pPr algn="l"/>
            <a:r>
              <a:rPr lang="en-US" dirty="0" smtClean="0"/>
              <a:t>-Even Rarer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in Angular 2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9"/>
          </p:nvPr>
        </p:nvSpPr>
        <p:spPr>
          <a:xfrm>
            <a:off x="6013174" y="1327354"/>
            <a:ext cx="2611523" cy="317273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??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9"/>
          </p:nvPr>
        </p:nvSpPr>
        <p:spPr>
          <a:xfrm>
            <a:off x="665077" y="1327355"/>
            <a:ext cx="2611523" cy="317273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accent1"/>
                </a:solidFill>
              </a:rPr>
              <a:t>Components</a:t>
            </a:r>
          </a:p>
          <a:p>
            <a:pPr algn="l"/>
            <a:r>
              <a:rPr lang="en-US" dirty="0" smtClean="0"/>
              <a:t>-View</a:t>
            </a:r>
          </a:p>
          <a:p>
            <a:pPr algn="l"/>
            <a:r>
              <a:rPr lang="en-US" dirty="0" smtClean="0"/>
              <a:t>-Element</a:t>
            </a:r>
          </a:p>
          <a:p>
            <a:pPr algn="l"/>
            <a:r>
              <a:rPr lang="en-US" dirty="0"/>
              <a:t>-</a:t>
            </a:r>
            <a:r>
              <a:rPr lang="en-US" dirty="0" smtClean="0"/>
              <a:t>Common</a:t>
            </a:r>
          </a:p>
        </p:txBody>
      </p:sp>
    </p:spTree>
    <p:extLst>
      <p:ext uri="{BB962C8B-B14F-4D97-AF65-F5344CB8AC3E}">
        <p14:creationId xmlns:p14="http://schemas.microsoft.com/office/powerpoint/2010/main" val="59491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Stronger, Smarter, Faster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Angular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98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8" y="140401"/>
            <a:ext cx="8243535" cy="511729"/>
          </a:xfrm>
        </p:spPr>
        <p:txBody>
          <a:bodyPr/>
          <a:lstStyle/>
          <a:p>
            <a:r>
              <a:rPr lang="en-US" dirty="0" smtClean="0"/>
              <a:t>ES6+ VS ES5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5613" y="652130"/>
            <a:ext cx="3953224" cy="3912783"/>
          </a:xfrm>
        </p:spPr>
        <p:txBody>
          <a:bodyPr/>
          <a:lstStyle/>
          <a:p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HelloComponent</a:t>
            </a:r>
            <a:r>
              <a:rPr lang="en-US" sz="1400" dirty="0"/>
              <a:t> = function () </a:t>
            </a:r>
            <a:r>
              <a:rPr lang="en-US" sz="1400" dirty="0" smtClean="0"/>
              <a:t>{</a:t>
            </a:r>
            <a:endParaRPr lang="en-US" sz="1400" dirty="0"/>
          </a:p>
          <a:p>
            <a:r>
              <a:rPr lang="en-US" sz="1400" dirty="0" smtClean="0"/>
              <a:t>// code goes here </a:t>
            </a:r>
          </a:p>
          <a:p>
            <a:r>
              <a:rPr lang="en-US" sz="1400" dirty="0" smtClean="0"/>
              <a:t>};</a:t>
            </a:r>
            <a:endParaRPr lang="en-US" sz="1400" dirty="0"/>
          </a:p>
          <a:p>
            <a:r>
              <a:rPr lang="en-US" sz="1400" dirty="0" err="1" smtClean="0"/>
              <a:t>HelloComponent.annotations</a:t>
            </a:r>
            <a:r>
              <a:rPr lang="en-US" sz="1400" dirty="0" smtClean="0"/>
              <a:t> </a:t>
            </a:r>
            <a:r>
              <a:rPr lang="en-US" sz="1400" dirty="0"/>
              <a:t>= [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angular.ComponentAnnotation</a:t>
            </a:r>
            <a:r>
              <a:rPr lang="en-US" sz="1400" dirty="0"/>
              <a:t>({</a:t>
            </a:r>
          </a:p>
          <a:p>
            <a:r>
              <a:rPr lang="en-US" sz="1400" dirty="0"/>
              <a:t>    selector: 'hello-</a:t>
            </a:r>
            <a:r>
              <a:rPr lang="en-US" sz="1400" dirty="0" err="1"/>
              <a:t>cmp</a:t>
            </a:r>
            <a:r>
              <a:rPr lang="en-US" sz="1400" dirty="0"/>
              <a:t>'</a:t>
            </a:r>
          </a:p>
          <a:p>
            <a:r>
              <a:rPr lang="en-US" sz="1400" dirty="0"/>
              <a:t>  }),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angular.ViewAnnotation</a:t>
            </a:r>
            <a:r>
              <a:rPr lang="en-US" sz="1400" dirty="0"/>
              <a:t>({</a:t>
            </a:r>
          </a:p>
          <a:p>
            <a:r>
              <a:rPr lang="en-US" sz="1400" dirty="0"/>
              <a:t>    template: 'Hello World!'</a:t>
            </a:r>
          </a:p>
          <a:p>
            <a:r>
              <a:rPr lang="en-US" sz="1400" dirty="0"/>
              <a:t>  })</a:t>
            </a:r>
          </a:p>
          <a:p>
            <a:r>
              <a:rPr lang="en-US" sz="1400" dirty="0"/>
              <a:t>];</a:t>
            </a:r>
            <a:endParaRPr lang="en-US" sz="1400" dirty="0" smtClean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2948" y="652131"/>
            <a:ext cx="3953224" cy="391278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horz" lIns="274320" tIns="228600" rIns="274320" bIns="228600" rtlCol="0">
            <a:noAutofit/>
          </a:bodyPr>
          <a:lstStyle>
            <a:lvl1pPr marL="0" indent="0" algn="l" defTabSz="439598" rtl="0" eaLnBrk="1" latinLnBrk="0" hangingPunct="1">
              <a:spcBef>
                <a:spcPts val="769"/>
              </a:spcBef>
              <a:buClr>
                <a:schemeClr val="accent1"/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1pPr>
            <a:lvl2pPr marL="222852" indent="0" algn="l" defTabSz="439598" rtl="0" eaLnBrk="1" latinLnBrk="0" hangingPunct="1">
              <a:spcBef>
                <a:spcPts val="509"/>
              </a:spcBef>
              <a:buClr>
                <a:schemeClr val="bg1">
                  <a:lumMod val="6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2pPr>
            <a:lvl3pPr marL="447228" indent="0" algn="l" defTabSz="439598" rtl="0" eaLnBrk="1" latinLnBrk="0" hangingPunct="1">
              <a:spcBef>
                <a:spcPts val="461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3pPr>
            <a:lvl4pPr marL="662450" indent="0" algn="l" defTabSz="439598" rtl="0" eaLnBrk="1" latinLnBrk="0" hangingPunct="1">
              <a:spcBef>
                <a:spcPts val="414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4pPr>
            <a:lvl5pPr marL="822719" indent="0" algn="l" defTabSz="439598" rtl="0" eaLnBrk="1" latinLnBrk="0" hangingPunct="1">
              <a:spcBef>
                <a:spcPts val="366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tabLst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5pPr>
            <a:lvl6pPr marL="1207368" indent="-161796" algn="l" defTabSz="439598" rtl="0" eaLnBrk="1" latinLnBrk="0" hangingPunct="1">
              <a:spcBef>
                <a:spcPts val="336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00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2857386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96984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6581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@Component({</a:t>
            </a:r>
          </a:p>
          <a:p>
            <a:r>
              <a:rPr lang="en-US" sz="1400" dirty="0"/>
              <a:t>  selector: 'hello-</a:t>
            </a:r>
            <a:r>
              <a:rPr lang="en-US" sz="1400" dirty="0" err="1"/>
              <a:t>cmp</a:t>
            </a:r>
            <a:r>
              <a:rPr lang="en-US" sz="1400" dirty="0"/>
              <a:t>'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@View({</a:t>
            </a:r>
          </a:p>
          <a:p>
            <a:r>
              <a:rPr lang="en-US" sz="1400" dirty="0"/>
              <a:t>  template: 'Hello World!'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class </a:t>
            </a:r>
            <a:r>
              <a:rPr lang="en-US" sz="1400" dirty="0" err="1"/>
              <a:t>HelloComponent</a:t>
            </a:r>
            <a:r>
              <a:rPr lang="en-US" sz="1400" dirty="0"/>
              <a:t> {</a:t>
            </a:r>
          </a:p>
          <a:p>
            <a:r>
              <a:rPr lang="en-US" sz="1400" dirty="0" smtClean="0"/>
              <a:t>	// code goes here</a:t>
            </a:r>
            <a:endParaRPr lang="en-US" sz="1400" dirty="0"/>
          </a:p>
          <a:p>
            <a:r>
              <a:rPr lang="en-US" sz="1400" dirty="0"/>
              <a:t>}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35857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8" y="140401"/>
            <a:ext cx="8243535" cy="511729"/>
          </a:xfrm>
        </p:spPr>
        <p:txBody>
          <a:bodyPr/>
          <a:lstStyle/>
          <a:p>
            <a:r>
              <a:rPr lang="en-US" dirty="0" smtClean="0"/>
              <a:t>ES6+ VS ES5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5613" y="652130"/>
            <a:ext cx="3953224" cy="3912783"/>
          </a:xfrm>
        </p:spPr>
        <p:txBody>
          <a:bodyPr/>
          <a:lstStyle/>
          <a:p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HelloComponent</a:t>
            </a:r>
            <a:r>
              <a:rPr lang="en-US" sz="1400" dirty="0"/>
              <a:t> = function () </a:t>
            </a:r>
            <a:r>
              <a:rPr lang="en-US" sz="1400" dirty="0" smtClean="0"/>
              <a:t>{</a:t>
            </a:r>
            <a:endParaRPr lang="en-US" sz="1400" dirty="0"/>
          </a:p>
          <a:p>
            <a:r>
              <a:rPr lang="en-US" sz="1400" dirty="0" smtClean="0"/>
              <a:t>// code goes here </a:t>
            </a:r>
          </a:p>
          <a:p>
            <a:r>
              <a:rPr lang="en-US" sz="1400" dirty="0" smtClean="0"/>
              <a:t>};</a:t>
            </a:r>
            <a:endParaRPr lang="en-US" sz="1400" dirty="0"/>
          </a:p>
          <a:p>
            <a:r>
              <a:rPr lang="en-US" sz="1400" dirty="0" err="1" smtClean="0"/>
              <a:t>HelloComponent.annotations</a:t>
            </a:r>
            <a:r>
              <a:rPr lang="en-US" sz="1400" dirty="0" smtClean="0"/>
              <a:t> </a:t>
            </a:r>
            <a:r>
              <a:rPr lang="en-US" sz="1400" dirty="0"/>
              <a:t>= [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angular.ComponentAnnotation</a:t>
            </a:r>
            <a:r>
              <a:rPr lang="en-US" sz="1400" dirty="0"/>
              <a:t>(</a:t>
            </a:r>
            <a:r>
              <a:rPr lang="en-US" sz="1400" dirty="0">
                <a:solidFill>
                  <a:schemeClr val="accent1"/>
                </a:solidFill>
              </a:rPr>
              <a:t>{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    selector: 'hello-</a:t>
            </a:r>
            <a:r>
              <a:rPr lang="en-US" sz="1400" dirty="0" err="1">
                <a:solidFill>
                  <a:schemeClr val="accent1"/>
                </a:solidFill>
              </a:rPr>
              <a:t>cmp</a:t>
            </a:r>
            <a:r>
              <a:rPr lang="en-US" sz="1400" dirty="0">
                <a:solidFill>
                  <a:schemeClr val="accent1"/>
                </a:solidFill>
              </a:rPr>
              <a:t>'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  }</a:t>
            </a:r>
            <a:r>
              <a:rPr lang="en-US" sz="1400" dirty="0"/>
              <a:t>),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angular.ViewAnnotation</a:t>
            </a:r>
            <a:r>
              <a:rPr lang="en-US" sz="1400" dirty="0"/>
              <a:t>({</a:t>
            </a:r>
          </a:p>
          <a:p>
            <a:r>
              <a:rPr lang="en-US" sz="1400" dirty="0"/>
              <a:t>    template: 'Hello World!'</a:t>
            </a:r>
          </a:p>
          <a:p>
            <a:r>
              <a:rPr lang="en-US" sz="1400" dirty="0"/>
              <a:t>  })</a:t>
            </a:r>
          </a:p>
          <a:p>
            <a:r>
              <a:rPr lang="en-US" sz="1400" dirty="0"/>
              <a:t>];</a:t>
            </a:r>
            <a:endParaRPr lang="en-US" sz="1400" dirty="0" smtClean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2948" y="652131"/>
            <a:ext cx="3953224" cy="391278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horz" lIns="274320" tIns="228600" rIns="274320" bIns="228600" rtlCol="0">
            <a:noAutofit/>
          </a:bodyPr>
          <a:lstStyle>
            <a:lvl1pPr marL="0" indent="0" algn="l" defTabSz="439598" rtl="0" eaLnBrk="1" latinLnBrk="0" hangingPunct="1">
              <a:spcBef>
                <a:spcPts val="769"/>
              </a:spcBef>
              <a:buClr>
                <a:schemeClr val="accent1"/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1pPr>
            <a:lvl2pPr marL="222852" indent="0" algn="l" defTabSz="439598" rtl="0" eaLnBrk="1" latinLnBrk="0" hangingPunct="1">
              <a:spcBef>
                <a:spcPts val="509"/>
              </a:spcBef>
              <a:buClr>
                <a:schemeClr val="bg1">
                  <a:lumMod val="6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2pPr>
            <a:lvl3pPr marL="447228" indent="0" algn="l" defTabSz="439598" rtl="0" eaLnBrk="1" latinLnBrk="0" hangingPunct="1">
              <a:spcBef>
                <a:spcPts val="461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3pPr>
            <a:lvl4pPr marL="662450" indent="0" algn="l" defTabSz="439598" rtl="0" eaLnBrk="1" latinLnBrk="0" hangingPunct="1">
              <a:spcBef>
                <a:spcPts val="414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4pPr>
            <a:lvl5pPr marL="822719" indent="0" algn="l" defTabSz="439598" rtl="0" eaLnBrk="1" latinLnBrk="0" hangingPunct="1">
              <a:spcBef>
                <a:spcPts val="366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tabLst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5pPr>
            <a:lvl6pPr marL="1207368" indent="-161796" algn="l" defTabSz="439598" rtl="0" eaLnBrk="1" latinLnBrk="0" hangingPunct="1">
              <a:spcBef>
                <a:spcPts val="336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00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2857386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96984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6581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@Component(</a:t>
            </a:r>
            <a:r>
              <a:rPr lang="en-US" sz="1400" dirty="0">
                <a:solidFill>
                  <a:srgbClr val="F45D00"/>
                </a:solidFill>
              </a:rPr>
              <a:t>{</a:t>
            </a:r>
          </a:p>
          <a:p>
            <a:r>
              <a:rPr lang="en-US" sz="1400" dirty="0">
                <a:solidFill>
                  <a:srgbClr val="F45D00"/>
                </a:solidFill>
              </a:rPr>
              <a:t>  selector: 'hello-</a:t>
            </a:r>
            <a:r>
              <a:rPr lang="en-US" sz="1400" dirty="0" err="1">
                <a:solidFill>
                  <a:srgbClr val="F45D00"/>
                </a:solidFill>
              </a:rPr>
              <a:t>cmp</a:t>
            </a:r>
            <a:r>
              <a:rPr lang="en-US" sz="1400" dirty="0">
                <a:solidFill>
                  <a:srgbClr val="F45D00"/>
                </a:solidFill>
              </a:rPr>
              <a:t>'</a:t>
            </a:r>
          </a:p>
          <a:p>
            <a:r>
              <a:rPr lang="en-US" sz="1400" dirty="0">
                <a:solidFill>
                  <a:srgbClr val="F45D00"/>
                </a:solidFill>
              </a:rPr>
              <a:t>}</a:t>
            </a:r>
            <a:r>
              <a:rPr lang="en-US" sz="1400" dirty="0"/>
              <a:t>)</a:t>
            </a:r>
          </a:p>
          <a:p>
            <a:r>
              <a:rPr lang="en-US" sz="1400" dirty="0"/>
              <a:t>@View({</a:t>
            </a:r>
          </a:p>
          <a:p>
            <a:r>
              <a:rPr lang="en-US" sz="1400" dirty="0"/>
              <a:t>  template: 'Hello World!'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class </a:t>
            </a:r>
            <a:r>
              <a:rPr lang="en-US" sz="1400" dirty="0" err="1"/>
              <a:t>HelloComponent</a:t>
            </a:r>
            <a:r>
              <a:rPr lang="en-US" sz="1400" dirty="0"/>
              <a:t> {</a:t>
            </a:r>
          </a:p>
          <a:p>
            <a:r>
              <a:rPr lang="en-US" sz="1400" dirty="0" smtClean="0"/>
              <a:t>	// code goes here</a:t>
            </a:r>
            <a:endParaRPr lang="en-US" sz="1400" dirty="0"/>
          </a:p>
          <a:p>
            <a:r>
              <a:rPr lang="en-US" sz="1400" dirty="0"/>
              <a:t>}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617383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8" y="140401"/>
            <a:ext cx="8243535" cy="511729"/>
          </a:xfrm>
        </p:spPr>
        <p:txBody>
          <a:bodyPr/>
          <a:lstStyle/>
          <a:p>
            <a:r>
              <a:rPr lang="en-US" dirty="0" smtClean="0"/>
              <a:t>ES6+ VS ES5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5613" y="652130"/>
            <a:ext cx="3953224" cy="3912783"/>
          </a:xfrm>
        </p:spPr>
        <p:txBody>
          <a:bodyPr/>
          <a:lstStyle/>
          <a:p>
            <a:r>
              <a:rPr lang="en-US" sz="1400" dirty="0" err="1"/>
              <a:t>var</a:t>
            </a:r>
            <a:r>
              <a:rPr lang="en-US" sz="1400" dirty="0"/>
              <a:t> </a:t>
            </a:r>
            <a:r>
              <a:rPr lang="en-US" sz="1400" dirty="0" err="1"/>
              <a:t>HelloComponent</a:t>
            </a:r>
            <a:r>
              <a:rPr lang="en-US" sz="1400" dirty="0"/>
              <a:t> = function () </a:t>
            </a:r>
            <a:r>
              <a:rPr lang="en-US" sz="1400" dirty="0" smtClean="0"/>
              <a:t>{</a:t>
            </a:r>
            <a:endParaRPr lang="en-US" sz="1400" dirty="0"/>
          </a:p>
          <a:p>
            <a:r>
              <a:rPr lang="en-US" sz="1400" dirty="0" smtClean="0"/>
              <a:t>// code goes here </a:t>
            </a:r>
          </a:p>
          <a:p>
            <a:r>
              <a:rPr lang="en-US" sz="1400" dirty="0" smtClean="0"/>
              <a:t>};</a:t>
            </a:r>
            <a:endParaRPr lang="en-US" sz="1400" dirty="0"/>
          </a:p>
          <a:p>
            <a:r>
              <a:rPr lang="en-US" sz="1400" dirty="0" err="1" smtClean="0"/>
              <a:t>HelloComponent.annotations</a:t>
            </a:r>
            <a:r>
              <a:rPr lang="en-US" sz="1400" dirty="0" smtClean="0"/>
              <a:t> </a:t>
            </a:r>
            <a:r>
              <a:rPr lang="en-US" sz="1400" dirty="0"/>
              <a:t>= [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angular.ComponentAnnotation</a:t>
            </a:r>
            <a:r>
              <a:rPr lang="en-US" sz="1400" dirty="0"/>
              <a:t>({</a:t>
            </a:r>
          </a:p>
          <a:p>
            <a:r>
              <a:rPr lang="en-US" sz="1400" dirty="0"/>
              <a:t>    selector: 'hello-</a:t>
            </a:r>
            <a:r>
              <a:rPr lang="en-US" sz="1400" dirty="0" err="1"/>
              <a:t>cmp</a:t>
            </a:r>
            <a:r>
              <a:rPr lang="en-US" sz="1400" dirty="0"/>
              <a:t>'</a:t>
            </a:r>
          </a:p>
          <a:p>
            <a:r>
              <a:rPr lang="en-US" sz="1400" dirty="0"/>
              <a:t>  }),</a:t>
            </a:r>
          </a:p>
          <a:p>
            <a:r>
              <a:rPr lang="en-US" sz="1400" dirty="0"/>
              <a:t>  new </a:t>
            </a:r>
            <a:r>
              <a:rPr lang="en-US" sz="1400" dirty="0" err="1"/>
              <a:t>angular.ViewAnnotation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F45D00"/>
                </a:solidFill>
              </a:rPr>
              <a:t>{</a:t>
            </a:r>
          </a:p>
          <a:p>
            <a:r>
              <a:rPr lang="en-US" sz="1400" dirty="0">
                <a:solidFill>
                  <a:srgbClr val="F45D00"/>
                </a:solidFill>
              </a:rPr>
              <a:t>    template: 'Hello World!'</a:t>
            </a:r>
          </a:p>
          <a:p>
            <a:r>
              <a:rPr lang="en-US" sz="1400" dirty="0">
                <a:solidFill>
                  <a:srgbClr val="F45D00"/>
                </a:solidFill>
              </a:rPr>
              <a:t>  }</a:t>
            </a:r>
            <a:r>
              <a:rPr lang="en-US" sz="1400" dirty="0"/>
              <a:t>)</a:t>
            </a:r>
          </a:p>
          <a:p>
            <a:r>
              <a:rPr lang="en-US" sz="1400" dirty="0"/>
              <a:t>];</a:t>
            </a:r>
            <a:endParaRPr lang="en-US" sz="1400" dirty="0" smtClean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2948" y="652131"/>
            <a:ext cx="3953224" cy="391278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 vert="horz" lIns="274320" tIns="228600" rIns="274320" bIns="228600" rtlCol="0">
            <a:noAutofit/>
          </a:bodyPr>
          <a:lstStyle>
            <a:lvl1pPr marL="0" indent="0" algn="l" defTabSz="439598" rtl="0" eaLnBrk="1" latinLnBrk="0" hangingPunct="1">
              <a:spcBef>
                <a:spcPts val="769"/>
              </a:spcBef>
              <a:buClr>
                <a:schemeClr val="accent1"/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1pPr>
            <a:lvl2pPr marL="222852" indent="0" algn="l" defTabSz="439598" rtl="0" eaLnBrk="1" latinLnBrk="0" hangingPunct="1">
              <a:spcBef>
                <a:spcPts val="509"/>
              </a:spcBef>
              <a:buClr>
                <a:schemeClr val="bg1">
                  <a:lumMod val="6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2pPr>
            <a:lvl3pPr marL="447228" indent="0" algn="l" defTabSz="439598" rtl="0" eaLnBrk="1" latinLnBrk="0" hangingPunct="1">
              <a:spcBef>
                <a:spcPts val="461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3pPr>
            <a:lvl4pPr marL="662450" indent="0" algn="l" defTabSz="439598" rtl="0" eaLnBrk="1" latinLnBrk="0" hangingPunct="1">
              <a:spcBef>
                <a:spcPts val="414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4pPr>
            <a:lvl5pPr marL="822719" indent="0" algn="l" defTabSz="439598" rtl="0" eaLnBrk="1" latinLnBrk="0" hangingPunct="1">
              <a:spcBef>
                <a:spcPts val="366"/>
              </a:spcBef>
              <a:buClr>
                <a:schemeClr val="bg1">
                  <a:lumMod val="85000"/>
                </a:schemeClr>
              </a:buClr>
              <a:buSzPct val="70000"/>
              <a:buFontTx/>
              <a:buNone/>
              <a:tabLst/>
              <a:defRPr sz="1800" b="0" i="0" kern="1200">
                <a:solidFill>
                  <a:schemeClr val="bg1">
                    <a:lumMod val="50000"/>
                  </a:schemeClr>
                </a:solidFill>
                <a:latin typeface="Consolas"/>
                <a:ea typeface="+mn-ea"/>
                <a:cs typeface="Arial"/>
              </a:defRPr>
            </a:lvl5pPr>
            <a:lvl6pPr marL="1207368" indent="-161796" algn="l" defTabSz="439598" rtl="0" eaLnBrk="1" latinLnBrk="0" hangingPunct="1">
              <a:spcBef>
                <a:spcPts val="336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00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2857386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96984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6581" indent="-219799" algn="l" defTabSz="439598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@Component({</a:t>
            </a:r>
          </a:p>
          <a:p>
            <a:r>
              <a:rPr lang="en-US" sz="1400" dirty="0"/>
              <a:t>  selector: 'hello-</a:t>
            </a:r>
            <a:r>
              <a:rPr lang="en-US" sz="1400" dirty="0" err="1"/>
              <a:t>cmp</a:t>
            </a:r>
            <a:r>
              <a:rPr lang="en-US" sz="1400" dirty="0"/>
              <a:t>'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@View(</a:t>
            </a:r>
            <a:r>
              <a:rPr lang="en-US" sz="1400" dirty="0">
                <a:solidFill>
                  <a:srgbClr val="F45D00"/>
                </a:solidFill>
              </a:rPr>
              <a:t>{</a:t>
            </a:r>
          </a:p>
          <a:p>
            <a:r>
              <a:rPr lang="en-US" sz="1400" dirty="0">
                <a:solidFill>
                  <a:srgbClr val="F45D00"/>
                </a:solidFill>
              </a:rPr>
              <a:t>  template: 'Hello World!'</a:t>
            </a:r>
          </a:p>
          <a:p>
            <a:r>
              <a:rPr lang="en-US" sz="1400" dirty="0">
                <a:solidFill>
                  <a:srgbClr val="F45D00"/>
                </a:solidFill>
              </a:rPr>
              <a:t>}</a:t>
            </a:r>
            <a:r>
              <a:rPr lang="en-US" sz="1400" dirty="0"/>
              <a:t>)</a:t>
            </a:r>
          </a:p>
          <a:p>
            <a:r>
              <a:rPr lang="en-US" sz="1400" dirty="0"/>
              <a:t>class </a:t>
            </a:r>
            <a:r>
              <a:rPr lang="en-US" sz="1400" dirty="0" err="1"/>
              <a:t>HelloComponent</a:t>
            </a:r>
            <a:r>
              <a:rPr lang="en-US" sz="1400" dirty="0"/>
              <a:t> {</a:t>
            </a:r>
          </a:p>
          <a:p>
            <a:r>
              <a:rPr lang="en-US" sz="1400" dirty="0" smtClean="0"/>
              <a:t>	// code goes here</a:t>
            </a:r>
            <a:endParaRPr lang="en-US" sz="1400" dirty="0"/>
          </a:p>
          <a:p>
            <a:r>
              <a:rPr lang="en-US" sz="1400" dirty="0"/>
              <a:t>}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91872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Hierarchy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303906" y="1258712"/>
            <a:ext cx="4543778" cy="3222977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3137575" y="1926535"/>
            <a:ext cx="3283103" cy="2307534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Child Component 1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3560908" y="2462758"/>
            <a:ext cx="2534356" cy="705554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Child Component 2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560908" y="3236048"/>
            <a:ext cx="2534356" cy="705554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Child Component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77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Hierarchy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&lt;body&gt;</a:t>
            </a:r>
          </a:p>
          <a:p>
            <a:r>
              <a:rPr lang="en-US" dirty="0" smtClean="0"/>
              <a:t>&lt;app&gt;&lt;/app&gt;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106987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Hierarchy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&lt;body&gt;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&lt;app&gt;&lt;/app&gt;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266161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Hierarchy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&lt;body&gt;</a:t>
            </a:r>
          </a:p>
          <a:p>
            <a:r>
              <a:rPr lang="en-US" dirty="0" smtClean="0"/>
              <a:t>&lt;div&gt;</a:t>
            </a:r>
          </a:p>
          <a:p>
            <a:r>
              <a:rPr lang="en-US" dirty="0"/>
              <a:t>	</a:t>
            </a:r>
            <a:r>
              <a:rPr lang="en-US" dirty="0" smtClean="0"/>
              <a:t>&lt;top-</a:t>
            </a:r>
            <a:r>
              <a:rPr lang="en-US" dirty="0" err="1" smtClean="0"/>
              <a:t>nav</a:t>
            </a:r>
            <a:r>
              <a:rPr lang="en-US" dirty="0" smtClean="0"/>
              <a:t>&gt;&lt;/top-</a:t>
            </a:r>
            <a:r>
              <a:rPr lang="en-US" dirty="0" err="1" smtClean="0"/>
              <a:t>nav</a:t>
            </a:r>
            <a:r>
              <a:rPr lang="en-US" dirty="0" smtClean="0"/>
              <a:t>&gt;</a:t>
            </a:r>
          </a:p>
          <a:p>
            <a:r>
              <a:rPr lang="en-US" dirty="0"/>
              <a:t>	</a:t>
            </a:r>
            <a:r>
              <a:rPr lang="en-US" dirty="0" smtClean="0"/>
              <a:t>&lt;h1&gt;Welcome to </a:t>
            </a:r>
            <a:r>
              <a:rPr lang="en-US" dirty="0" err="1" smtClean="0"/>
              <a:t>Pluralsight</a:t>
            </a:r>
            <a:r>
              <a:rPr lang="en-US" dirty="0" smtClean="0"/>
              <a:t>&lt;/h1&gt;</a:t>
            </a:r>
          </a:p>
          <a:p>
            <a:r>
              <a:rPr lang="en-US" dirty="0"/>
              <a:t>	</a:t>
            </a:r>
            <a:r>
              <a:rPr lang="en-US" dirty="0" smtClean="0"/>
              <a:t>&lt;course-list&gt;&lt;/course-list&gt;</a:t>
            </a:r>
          </a:p>
          <a:p>
            <a:r>
              <a:rPr lang="en-US" dirty="0" smtClean="0"/>
              <a:t>&lt;/div&gt;</a:t>
            </a:r>
          </a:p>
          <a:p>
            <a:r>
              <a:rPr lang="en-US" dirty="0" smtClean="0"/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211460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Hierarchy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&lt;body&gt;</a:t>
            </a:r>
          </a:p>
          <a:p>
            <a:r>
              <a:rPr lang="en-US" dirty="0" smtClean="0"/>
              <a:t>&lt;div&gt;</a:t>
            </a:r>
          </a:p>
          <a:p>
            <a:r>
              <a:rPr lang="en-US" dirty="0"/>
              <a:t>	</a:t>
            </a:r>
            <a:r>
              <a:rPr lang="en-US" dirty="0" smtClean="0">
                <a:solidFill>
                  <a:schemeClr val="accent1"/>
                </a:solidFill>
              </a:rPr>
              <a:t>&lt;top-</a:t>
            </a:r>
            <a:r>
              <a:rPr lang="en-US" dirty="0" err="1" smtClean="0">
                <a:solidFill>
                  <a:schemeClr val="accent1"/>
                </a:solidFill>
              </a:rPr>
              <a:t>nav</a:t>
            </a:r>
            <a:r>
              <a:rPr lang="en-US" dirty="0" smtClean="0">
                <a:solidFill>
                  <a:schemeClr val="accent1"/>
                </a:solidFill>
              </a:rPr>
              <a:t>&gt;&lt;/top-</a:t>
            </a:r>
            <a:r>
              <a:rPr lang="en-US" dirty="0" err="1" smtClean="0">
                <a:solidFill>
                  <a:schemeClr val="accent1"/>
                </a:solidFill>
              </a:rPr>
              <a:t>nav</a:t>
            </a:r>
            <a:r>
              <a:rPr lang="en-US" dirty="0" smtClean="0">
                <a:solidFill>
                  <a:schemeClr val="accent1"/>
                </a:solidFill>
              </a:rPr>
              <a:t>&gt;</a:t>
            </a:r>
          </a:p>
          <a:p>
            <a:r>
              <a:rPr lang="en-US" dirty="0"/>
              <a:t>	</a:t>
            </a:r>
            <a:r>
              <a:rPr lang="en-US" dirty="0" smtClean="0"/>
              <a:t>&lt;h1&gt;Welcome to </a:t>
            </a:r>
            <a:r>
              <a:rPr lang="en-US" dirty="0" err="1" smtClean="0"/>
              <a:t>Pluralsight</a:t>
            </a:r>
            <a:r>
              <a:rPr lang="en-US" dirty="0" smtClean="0"/>
              <a:t>&lt;/h1&gt;</a:t>
            </a:r>
          </a:p>
          <a:p>
            <a:r>
              <a:rPr lang="en-US" dirty="0"/>
              <a:t>	</a:t>
            </a:r>
            <a:r>
              <a:rPr lang="en-US" dirty="0" smtClean="0">
                <a:solidFill>
                  <a:schemeClr val="accent1"/>
                </a:solidFill>
              </a:rPr>
              <a:t>&lt;course-list&gt;&lt;/course-list&gt;</a:t>
            </a:r>
          </a:p>
          <a:p>
            <a:r>
              <a:rPr lang="en-US" dirty="0" smtClean="0"/>
              <a:t>&lt;/div&gt;</a:t>
            </a:r>
          </a:p>
          <a:p>
            <a:r>
              <a:rPr lang="en-US" dirty="0" smtClean="0"/>
              <a:t>&lt;/body&gt;</a:t>
            </a:r>
          </a:p>
        </p:txBody>
      </p:sp>
    </p:spTree>
    <p:extLst>
      <p:ext uri="{BB962C8B-B14F-4D97-AF65-F5344CB8AC3E}">
        <p14:creationId xmlns:p14="http://schemas.microsoft.com/office/powerpoint/2010/main" val="288800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Application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303906" y="1267546"/>
            <a:ext cx="4543778" cy="3222977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 smtClean="0"/>
              <a:t>todo</a:t>
            </a:r>
            <a:r>
              <a:rPr lang="en-US" dirty="0" smtClean="0"/>
              <a:t>-app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3054011" y="1921072"/>
            <a:ext cx="3361697" cy="1067595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 smtClean="0"/>
              <a:t>todo</a:t>
            </a:r>
            <a:r>
              <a:rPr lang="en-US" dirty="0" smtClean="0"/>
              <a:t>-list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054011" y="3201258"/>
            <a:ext cx="3361697" cy="1067595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new-item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86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 Nodes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00576" y="1014099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body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075389" y="1548943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div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075389" y="2083787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922410" y="2083787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onclick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075389" y="2618631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checkbox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2922410" y="2618631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94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13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Checkbox Checked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&lt;input type=“checkbox” checked=“false”&gt;</a:t>
            </a:r>
          </a:p>
        </p:txBody>
      </p:sp>
    </p:spTree>
    <p:extLst>
      <p:ext uri="{BB962C8B-B14F-4D97-AF65-F5344CB8AC3E}">
        <p14:creationId xmlns:p14="http://schemas.microsoft.com/office/powerpoint/2010/main" val="83306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 Nodes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00576" y="1014099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body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075389" y="1548943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div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075389" y="2083787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button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922410" y="2083787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onclick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075389" y="2618631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checkbox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2922410" y="2618631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checked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769431" y="2083787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769431" y="2618631"/>
            <a:ext cx="1483937" cy="324583"/>
          </a:xfrm>
          <a:prstGeom prst="roundRect">
            <a:avLst/>
          </a:prstGeom>
          <a:ln>
            <a:headEnd type="none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24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[ ] to bind out/set properties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Dual Binding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( ) to bind in/capture events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2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439" y="1897005"/>
            <a:ext cx="2611523" cy="2033430"/>
          </a:xfrm>
        </p:spPr>
      </p:pic>
    </p:spTree>
    <p:extLst>
      <p:ext uri="{BB962C8B-B14F-4D97-AF65-F5344CB8AC3E}">
        <p14:creationId xmlns:p14="http://schemas.microsoft.com/office/powerpoint/2010/main" val="281284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New Router</a:t>
            </a:r>
          </a:p>
          <a:p>
            <a:r>
              <a:rPr lang="en-US" dirty="0" smtClean="0"/>
              <a:t>Controller As</a:t>
            </a:r>
          </a:p>
          <a:p>
            <a:r>
              <a:rPr lang="en-US" dirty="0" smtClean="0"/>
              <a:t>Side by Side</a:t>
            </a:r>
          </a:p>
          <a:p>
            <a:r>
              <a:rPr lang="en-US" dirty="0" smtClean="0"/>
              <a:t>ng-</a:t>
            </a:r>
            <a:r>
              <a:rPr lang="en-US" dirty="0" err="1" smtClean="0"/>
              <a:t>vegas</a:t>
            </a:r>
            <a:r>
              <a:rPr lang="en-US" dirty="0" smtClean="0"/>
              <a:t> Videos </a:t>
            </a:r>
          </a:p>
          <a:p>
            <a:pPr lvl="1"/>
            <a:r>
              <a:rPr lang="en-US" dirty="0" smtClean="0"/>
              <a:t>(www.ng-vegas.org)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10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13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40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Joe Eames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algn="l"/>
            <a:r>
              <a:rPr lang="en-US" dirty="0" smtClean="0"/>
              <a:t>@</a:t>
            </a:r>
            <a:r>
              <a:rPr lang="en-US" dirty="0" err="1" smtClean="0"/>
              <a:t>josepheames</a:t>
            </a:r>
            <a:endParaRPr lang="en-US" dirty="0" smtClean="0"/>
          </a:p>
          <a:p>
            <a:pPr algn="l"/>
            <a:r>
              <a:rPr lang="en-US" dirty="0" smtClean="0"/>
              <a:t>Joeeames.me</a:t>
            </a:r>
          </a:p>
          <a:p>
            <a:pPr algn="l"/>
            <a:r>
              <a:rPr lang="en-US" sz="1800" dirty="0" smtClean="0">
                <a:hlinkClick r:id="rId2"/>
              </a:rPr>
              <a:t>www.pluralsight.com</a:t>
            </a:r>
          </a:p>
          <a:p>
            <a:pPr algn="l"/>
            <a:r>
              <a:rPr lang="en-US" sz="1800" dirty="0" smtClean="0">
                <a:hlinkClick r:id="rId2"/>
              </a:rPr>
              <a:t>www.ng-conf.org</a:t>
            </a:r>
            <a:endParaRPr lang="en-US" sz="1800" dirty="0" smtClean="0"/>
          </a:p>
          <a:p>
            <a:pPr algn="l"/>
            <a:r>
              <a:rPr lang="en-US" sz="1800" dirty="0">
                <a:hlinkClick r:id="rId3"/>
              </a:rPr>
              <a:t>http://devchat.tv/js-jabber</a:t>
            </a:r>
          </a:p>
          <a:p>
            <a:pPr algn="l"/>
            <a:r>
              <a:rPr lang="en-US" sz="1800" dirty="0" smtClean="0">
                <a:hlinkClick r:id="rId3"/>
              </a:rPr>
              <a:t>http</a:t>
            </a:r>
            <a:r>
              <a:rPr lang="en-US" sz="1800" dirty="0">
                <a:hlinkClick r:id="rId3"/>
              </a:rPr>
              <a:t>://</a:t>
            </a:r>
            <a:r>
              <a:rPr lang="en-US" sz="1800" dirty="0" smtClean="0">
                <a:hlinkClick r:id="rId3"/>
              </a:rPr>
              <a:t>devchat.tv/adventures-in-angular</a:t>
            </a:r>
            <a:endParaRPr lang="en-US" sz="1800" dirty="0" smtClean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763" y="1421373"/>
            <a:ext cx="3989387" cy="2984966"/>
          </a:xfrm>
        </p:spPr>
      </p:pic>
      <p:sp>
        <p:nvSpPr>
          <p:cNvPr id="11" name="Right Arrow 10"/>
          <p:cNvSpPr/>
          <p:nvPr/>
        </p:nvSpPr>
        <p:spPr>
          <a:xfrm rot="8071375">
            <a:off x="6984813" y="634237"/>
            <a:ext cx="1611861" cy="540605"/>
          </a:xfrm>
          <a:prstGeom prst="rightArrow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05823" y="645042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</a:t>
            </a:r>
            <a:endParaRPr lang="en-US" dirty="0"/>
          </a:p>
        </p:txBody>
      </p:sp>
      <p:sp>
        <p:nvSpPr>
          <p:cNvPr id="13" name="Right Arrow 12"/>
          <p:cNvSpPr/>
          <p:nvPr/>
        </p:nvSpPr>
        <p:spPr>
          <a:xfrm rot="8071375">
            <a:off x="5761855" y="760437"/>
            <a:ext cx="1611861" cy="540605"/>
          </a:xfrm>
          <a:prstGeom prst="rightArrow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32437" y="645042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Jim</a:t>
            </a:r>
          </a:p>
          <a:p>
            <a:r>
              <a:rPr lang="en-US" dirty="0" smtClean="0"/>
              <a:t>Cooper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9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bestTalkEver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 err="1" smtClean="0"/>
              <a:t>ngMasterJoe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 err="1" smtClean="0"/>
              <a:t>IAmYourFather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 err="1" smtClean="0"/>
              <a:t>BearAMedic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479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Igor </a:t>
            </a:r>
            <a:r>
              <a:rPr lang="en-US" dirty="0" err="1" smtClean="0"/>
              <a:t>Minar</a:t>
            </a:r>
            <a:endParaRPr lang="en-US" dirty="0" smtClean="0"/>
          </a:p>
          <a:p>
            <a:r>
              <a:rPr lang="en-US" dirty="0" smtClean="0"/>
              <a:t>Clark Sell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34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</a:p>
          <a:p>
            <a:r>
              <a:rPr lang="en-US" dirty="0" smtClean="0"/>
              <a:t>Current </a:t>
            </a:r>
            <a:r>
              <a:rPr lang="en-US" dirty="0" smtClean="0"/>
              <a:t>State</a:t>
            </a:r>
          </a:p>
          <a:p>
            <a:r>
              <a:rPr lang="en-US" dirty="0" smtClean="0"/>
              <a:t>Benefits</a:t>
            </a:r>
          </a:p>
          <a:p>
            <a:r>
              <a:rPr lang="en-US" dirty="0" err="1" smtClean="0"/>
              <a:t>Transpilers</a:t>
            </a:r>
            <a:endParaRPr lang="en-US" dirty="0" smtClean="0"/>
          </a:p>
          <a:p>
            <a:r>
              <a:rPr lang="en-US" dirty="0" smtClean="0"/>
              <a:t>Directives &amp; Components</a:t>
            </a:r>
          </a:p>
          <a:p>
            <a:r>
              <a:rPr lang="en-US" dirty="0" smtClean="0"/>
              <a:t>Migration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7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07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Developer Preview</a:t>
            </a:r>
          </a:p>
          <a:p>
            <a:r>
              <a:rPr lang="en-US" dirty="0" smtClean="0"/>
              <a:t>CHANGING</a:t>
            </a:r>
          </a:p>
          <a:p>
            <a:r>
              <a:rPr lang="en-US" dirty="0" smtClean="0"/>
              <a:t>CONSTANTLY</a:t>
            </a:r>
          </a:p>
          <a:p>
            <a:r>
              <a:rPr lang="en-US" dirty="0" smtClean="0"/>
              <a:t>UNSTABLE</a:t>
            </a:r>
          </a:p>
          <a:p>
            <a:r>
              <a:rPr lang="en-US" dirty="0" smtClean="0"/>
              <a:t>Release:</a:t>
            </a:r>
          </a:p>
          <a:p>
            <a:pPr lvl="1"/>
            <a:r>
              <a:rPr lang="en-US" dirty="0" smtClean="0"/>
              <a:t>Anyone’s guess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5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uralsight default theme">
  <a:themeElements>
    <a:clrScheme name="PS 2">
      <a:dk1>
        <a:srgbClr val="505050"/>
      </a:dk1>
      <a:lt1>
        <a:srgbClr val="FFFFFF"/>
      </a:lt1>
      <a:dk2>
        <a:srgbClr val="464547"/>
      </a:dk2>
      <a:lt2>
        <a:srgbClr val="FFFFFF"/>
      </a:lt2>
      <a:accent1>
        <a:srgbClr val="F45D00"/>
      </a:accent1>
      <a:accent2>
        <a:srgbClr val="4C8D92"/>
      </a:accent2>
      <a:accent3>
        <a:srgbClr val="62AEB8"/>
      </a:accent3>
      <a:accent4>
        <a:srgbClr val="98C740"/>
      </a:accent4>
      <a:accent5>
        <a:srgbClr val="72984B"/>
      </a:accent5>
      <a:accent6>
        <a:srgbClr val="C65328"/>
      </a:accent6>
      <a:hlink>
        <a:srgbClr val="7030A0"/>
      </a:hlink>
      <a:folHlink>
        <a:srgbClr val="00B0F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accent1"/>
          </a:solidFill>
          <a:headEnd type="none"/>
          <a:tailEnd type="none"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gradFill flip="none" rotWithShape="1">
            <a:gsLst>
              <a:gs pos="25000">
                <a:schemeClr val="accent2"/>
              </a:gs>
              <a:gs pos="100000">
                <a:schemeClr val="accent1"/>
              </a:gs>
            </a:gsLst>
            <a:lin ang="0" scaled="1"/>
            <a:tileRect/>
          </a:gra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46852</TotalTime>
  <Words>882</Words>
  <Application>Microsoft Macintosh PowerPoint</Application>
  <PresentationFormat>On-screen Show (16:9)</PresentationFormat>
  <Paragraphs>296</Paragraphs>
  <Slides>35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Pluralsight default theme</vt:lpstr>
      <vt:lpstr>PowerPoint Presentation</vt:lpstr>
      <vt:lpstr>PowerPoint Presentation</vt:lpstr>
      <vt:lpstr>PowerPoint Presentation</vt:lpstr>
      <vt:lpstr>Joe Eames</vt:lpstr>
      <vt:lpstr>Tweet</vt:lpstr>
      <vt:lpstr>Thanks</vt:lpstr>
      <vt:lpstr>Agenda</vt:lpstr>
      <vt:lpstr>Questions</vt:lpstr>
      <vt:lpstr>Current State</vt:lpstr>
      <vt:lpstr>Benefits</vt:lpstr>
      <vt:lpstr>Development Process Options</vt:lpstr>
      <vt:lpstr>Transpilers</vt:lpstr>
      <vt:lpstr>Development Process</vt:lpstr>
      <vt:lpstr>Development with Build-Time Transpiler</vt:lpstr>
      <vt:lpstr>Development with Run-Time Transpiler</vt:lpstr>
      <vt:lpstr>Transpiler Options</vt:lpstr>
      <vt:lpstr>Demo</vt:lpstr>
      <vt:lpstr>Directives in Angular 1</vt:lpstr>
      <vt:lpstr>Directives in Angular 2</vt:lpstr>
      <vt:lpstr>ES6+ VS ES5</vt:lpstr>
      <vt:lpstr>ES6+ VS ES5</vt:lpstr>
      <vt:lpstr>ES6+ VS ES5</vt:lpstr>
      <vt:lpstr>Component Hierarchy</vt:lpstr>
      <vt:lpstr>Component Hierarchy</vt:lpstr>
      <vt:lpstr>Component Hierarchy</vt:lpstr>
      <vt:lpstr>Component Hierarchy</vt:lpstr>
      <vt:lpstr>Component Hierarchy</vt:lpstr>
      <vt:lpstr>Sample Application</vt:lpstr>
      <vt:lpstr>DOM Nodes</vt:lpstr>
      <vt:lpstr>Checkbox Checked</vt:lpstr>
      <vt:lpstr>DOM Nodes</vt:lpstr>
      <vt:lpstr>Dual Binding</vt:lpstr>
      <vt:lpstr>Migration</vt:lpstr>
      <vt:lpstr>PowerPoint Presentation</vt:lpstr>
      <vt:lpstr>PowerPoint Presentation</vt:lpstr>
    </vt:vector>
  </TitlesOfParts>
  <Company>Fusion-io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Wright;SLee@fusionio.com</dc:creator>
  <cp:lastModifiedBy>Joseph Eames</cp:lastModifiedBy>
  <cp:revision>863</cp:revision>
  <cp:lastPrinted>2012-11-19T23:43:27Z</cp:lastPrinted>
  <dcterms:created xsi:type="dcterms:W3CDTF">2012-04-13T18:07:55Z</dcterms:created>
  <dcterms:modified xsi:type="dcterms:W3CDTF">2015-08-11T02:35:14Z</dcterms:modified>
</cp:coreProperties>
</file>